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25"/>
  </p:notesMasterIdLst>
  <p:sldIdLst>
    <p:sldId id="256" r:id="rId2"/>
    <p:sldId id="353" r:id="rId3"/>
    <p:sldId id="275" r:id="rId4"/>
    <p:sldId id="351" r:id="rId5"/>
    <p:sldId id="357" r:id="rId6"/>
    <p:sldId id="358" r:id="rId7"/>
    <p:sldId id="331" r:id="rId8"/>
    <p:sldId id="355" r:id="rId9"/>
    <p:sldId id="337" r:id="rId10"/>
    <p:sldId id="338" r:id="rId11"/>
    <p:sldId id="339" r:id="rId12"/>
    <p:sldId id="340" r:id="rId13"/>
    <p:sldId id="342" r:id="rId14"/>
    <p:sldId id="343" r:id="rId15"/>
    <p:sldId id="347" r:id="rId16"/>
    <p:sldId id="346" r:id="rId17"/>
    <p:sldId id="348" r:id="rId18"/>
    <p:sldId id="349" r:id="rId19"/>
    <p:sldId id="354" r:id="rId20"/>
    <p:sldId id="333" r:id="rId21"/>
    <p:sldId id="276" r:id="rId22"/>
    <p:sldId id="278" r:id="rId23"/>
    <p:sldId id="271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A2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51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3ACCDC-1E91-4AD3-B5EC-58CCCC4E57DA}" type="datetimeFigureOut">
              <a:rPr lang="zh-CN" altLang="en-US" smtClean="0"/>
              <a:t>2025/12/19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4C2A61-5105-4779-B4DC-2F6B66EF21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233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6509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9732380C-4DBF-4E47-9A87-D8A00AC6750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9F9FA"/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7" name="文本占位符 6">
            <a:extLst>
              <a:ext uri="{FF2B5EF4-FFF2-40B4-BE49-F238E27FC236}">
                <a16:creationId xmlns:a16="http://schemas.microsoft.com/office/drawing/2014/main" id="{8BAACAFB-E078-41E5-BE32-2CCD597E1D4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76653" y="6348571"/>
            <a:ext cx="4642248" cy="180659"/>
          </a:xfrm>
        </p:spPr>
        <p:txBody>
          <a:bodyPr vert="horz" wrap="none" lIns="91440" tIns="45720" rIns="91440" bIns="45720" rtlCol="0" anchor="ctr">
            <a:noAutofit/>
          </a:bodyPr>
          <a:lstStyle>
            <a:lvl1pPr marL="0" indent="0" algn="r">
              <a:buNone/>
              <a:defRPr lang="en-US" altLang="zh-CN" sz="1000" b="0" dirty="0">
                <a:ln>
                  <a:noFill/>
                </a:ln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Speaker name and title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53FD368F-863D-4527-8F6D-CEC87B7E23E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31842" y="2160754"/>
            <a:ext cx="5187059" cy="646331"/>
          </a:xfrm>
        </p:spPr>
        <p:txBody>
          <a:bodyPr wrap="square" anchor="b">
            <a:spAutoFit/>
          </a:bodyPr>
          <a:lstStyle>
            <a:lvl1pPr algn="l">
              <a:lnSpc>
                <a:spcPct val="100000"/>
              </a:lnSpc>
              <a:defRPr sz="3600" b="1" spc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en-US" altLang="zh-CN" dirty="0"/>
              <a:t>OfficePLUS PowerPoint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A8FF249-69FA-478C-853F-D62CA2935D8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31842" y="3195596"/>
            <a:ext cx="5187059" cy="2946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000" u="none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altLang="zh-CN" dirty="0"/>
              <a:t>Click to edit Master subtitle style</a:t>
            </a:r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B593D43E-1697-4C76-BF37-C96E16B134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0400" y="6348571"/>
            <a:ext cx="3651251" cy="180659"/>
          </a:xfrm>
        </p:spPr>
        <p:txBody>
          <a:bodyPr vert="horz" wrap="none" lIns="91440" tIns="45720" rIns="91440" bIns="45720" rtlCol="0" anchor="ctr">
            <a:noAutofit/>
          </a:bodyPr>
          <a:lstStyle>
            <a:lvl1pPr marL="0" indent="0" algn="l">
              <a:buNone/>
              <a:defRPr lang="zh-CN" altLang="en-US" sz="1000" b="0" dirty="0" smtClean="0">
                <a:ln>
                  <a:noFill/>
                </a:ln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/>
            <a:r>
              <a:rPr lang="en-US" altLang="zh-CN" dirty="0"/>
              <a:t>OfficePLUS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C61AC196-AB17-4E8A-BF33-86D77B3A5CD0}"/>
              </a:ext>
            </a:extLst>
          </p:cNvPr>
          <p:cNvCxnSpPr/>
          <p:nvPr/>
        </p:nvCxnSpPr>
        <p:spPr>
          <a:xfrm>
            <a:off x="6415922" y="2981013"/>
            <a:ext cx="22576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图片 66">
            <a:extLst>
              <a:ext uri="{FF2B5EF4-FFF2-40B4-BE49-F238E27FC236}">
                <a16:creationId xmlns:a16="http://schemas.microsoft.com/office/drawing/2014/main" id="{1F30DB38-AA5C-45ED-8B20-DD086DBE76A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4690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0D79B6D2-F791-4F6B-A4EC-C9884747F9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9F9FA"/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6B40EAC-1236-4C2C-A5B0-5B2D469D0A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6493" y="4401751"/>
            <a:ext cx="4005943" cy="867930"/>
          </a:xfrm>
        </p:spPr>
        <p:txBody>
          <a:bodyPr wrap="square" anchor="b">
            <a:spAutoFit/>
          </a:bodyPr>
          <a:lstStyle>
            <a:lvl1pPr algn="l"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4712325-CA12-44BF-8B8C-2D3C6232D8B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516493" y="5296666"/>
            <a:ext cx="4005943" cy="327077"/>
          </a:xfrm>
        </p:spPr>
        <p:txBody>
          <a:bodyPr wrap="square">
            <a:spAutoFit/>
          </a:bodyPr>
          <a:lstStyle>
            <a:lvl1pPr marL="0" indent="0" algn="l">
              <a:lnSpc>
                <a:spcPct val="120000"/>
              </a:lnSpc>
              <a:spcBef>
                <a:spcPts val="100"/>
              </a:spcBef>
              <a:buNone/>
              <a:defRPr sz="1400">
                <a:solidFill>
                  <a:schemeClr val="tx1">
                    <a:alpha val="80000"/>
                  </a:schemeClr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28" name="文本占位符 27">
            <a:extLst>
              <a:ext uri="{FF2B5EF4-FFF2-40B4-BE49-F238E27FC236}">
                <a16:creationId xmlns:a16="http://schemas.microsoft.com/office/drawing/2014/main" id="{A993F352-D76E-440A-B801-66BF6F3C2B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4255" y="4520043"/>
            <a:ext cx="1553631" cy="1569660"/>
          </a:xfrm>
        </p:spPr>
        <p:txBody>
          <a:bodyPr wrap="none">
            <a:spAutoFit/>
          </a:bodyPr>
          <a:lstStyle>
            <a:lvl1pPr marL="0" indent="0" algn="r">
              <a:lnSpc>
                <a:spcPct val="100000"/>
              </a:lnSpc>
              <a:buNone/>
              <a:defRPr sz="9600" b="1">
                <a:solidFill>
                  <a:schemeClr val="tx1"/>
                </a:solidFill>
              </a:defRPr>
            </a:lvl1pPr>
            <a:lvl2pPr marL="457177" indent="0">
              <a:lnSpc>
                <a:spcPct val="100000"/>
              </a:lnSpc>
              <a:buNone/>
              <a:defRPr/>
            </a:lvl2pPr>
            <a:lvl3pPr marL="914353" indent="0">
              <a:lnSpc>
                <a:spcPct val="100000"/>
              </a:lnSpc>
              <a:buNone/>
              <a:defRPr/>
            </a:lvl3pPr>
            <a:lvl4pPr marL="1371531" indent="0">
              <a:lnSpc>
                <a:spcPct val="100000"/>
              </a:lnSpc>
              <a:buNone/>
              <a:defRPr/>
            </a:lvl4pPr>
            <a:lvl5pPr marL="1828709" indent="0">
              <a:lnSpc>
                <a:spcPct val="100000"/>
              </a:lnSpc>
              <a:buNone/>
              <a:defRPr/>
            </a:lvl5pPr>
          </a:lstStyle>
          <a:p>
            <a:pPr lvl="0"/>
            <a:r>
              <a:rPr lang="en-GB" altLang="zh-CN" dirty="0"/>
              <a:t>01</a:t>
            </a:r>
            <a:endParaRPr lang="en-GB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26B55F3-41D2-4BCA-BED8-67E0E60732B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109" t="54505" r="15924"/>
          <a:stretch/>
        </p:blipFill>
        <p:spPr>
          <a:xfrm>
            <a:off x="0" y="0"/>
            <a:ext cx="12192000" cy="4197926"/>
          </a:xfrm>
          <a:prstGeom prst="rect">
            <a:avLst/>
          </a:prstGeom>
        </p:spPr>
      </p:pic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A8C2A2EA-4B05-4E01-801B-3424EB2F0E66}"/>
              </a:ext>
            </a:extLst>
          </p:cNvPr>
          <p:cNvCxnSpPr>
            <a:cxnSpLocks/>
          </p:cNvCxnSpPr>
          <p:nvPr/>
        </p:nvCxnSpPr>
        <p:spPr>
          <a:xfrm>
            <a:off x="2247886" y="4862513"/>
            <a:ext cx="0" cy="8882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8BA8F358-0701-496A-957E-D849EA38BB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347" y="130629"/>
            <a:ext cx="1219103" cy="128850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E370829-35B5-45A7-9858-73E06C20179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856" y="5821201"/>
            <a:ext cx="548994" cy="77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620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B0A86408-4E8A-45DA-A766-CB86CD11339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9F9FA"/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D95B5B30-EAE6-475D-9E77-B9C4E87F9C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1DFA4CCA-01E2-426A-906A-04F181ADCD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555" t="-7501" r="29821" b="46352"/>
          <a:stretch/>
        </p:blipFill>
        <p:spPr>
          <a:xfrm rot="5400000" flipV="1">
            <a:off x="8509278" y="-253722"/>
            <a:ext cx="3428999" cy="3936445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DB96EBBC-3790-4F56-BDDC-931F7BA5E26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306" t="2027" r="27447" b="36824"/>
          <a:stretch/>
        </p:blipFill>
        <p:spPr>
          <a:xfrm rot="10800000" flipV="1">
            <a:off x="1" y="3528201"/>
            <a:ext cx="1917697" cy="3329798"/>
          </a:xfrm>
          <a:prstGeom prst="rect">
            <a:avLst/>
          </a:prstGeom>
        </p:spPr>
      </p:pic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6665B138-40CD-4A9C-A025-D5A9369919C2}"/>
              </a:ext>
            </a:extLst>
          </p:cNvPr>
          <p:cNvCxnSpPr>
            <a:cxnSpLocks/>
          </p:cNvCxnSpPr>
          <p:nvPr/>
        </p:nvCxnSpPr>
        <p:spPr>
          <a:xfrm>
            <a:off x="11753850" y="6343702"/>
            <a:ext cx="4381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>
            <a:extLst>
              <a:ext uri="{FF2B5EF4-FFF2-40B4-BE49-F238E27FC236}">
                <a16:creationId xmlns:a16="http://schemas.microsoft.com/office/drawing/2014/main" id="{A0C68846-2E78-4558-80D9-84FE036D29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347" y="130629"/>
            <a:ext cx="1219103" cy="128850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9152925-D6BC-4352-9DEE-38C8FF9D350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856" y="5821201"/>
            <a:ext cx="548994" cy="77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001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B0A86408-4E8A-45DA-A766-CB86CD113396}"/>
              </a:ext>
            </a:extLst>
          </p:cNvPr>
          <p:cNvSpPr/>
          <p:nvPr userDrawn="1"/>
        </p:nvSpPr>
        <p:spPr>
          <a:xfrm>
            <a:off x="0" y="0"/>
            <a:ext cx="12209857" cy="6858000"/>
          </a:xfrm>
          <a:prstGeom prst="rect">
            <a:avLst/>
          </a:prstGeom>
          <a:gradFill>
            <a:gsLst>
              <a:gs pos="0">
                <a:srgbClr val="F9F9FA">
                  <a:alpha val="70000"/>
                </a:srgbClr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1DFA4CCA-01E2-426A-906A-04F181ADCD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555" t="-7501" r="29821" b="46352"/>
          <a:stretch/>
        </p:blipFill>
        <p:spPr>
          <a:xfrm rot="5400000" flipV="1">
            <a:off x="8509278" y="-253722"/>
            <a:ext cx="3428999" cy="3936445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DB96EBBC-3790-4F56-BDDC-931F7BA5E26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306" t="2027" r="27447" b="36824"/>
          <a:stretch/>
        </p:blipFill>
        <p:spPr>
          <a:xfrm rot="10800000" flipV="1">
            <a:off x="1" y="3528201"/>
            <a:ext cx="1917697" cy="3329798"/>
          </a:xfrm>
          <a:prstGeom prst="rect">
            <a:avLst/>
          </a:prstGeom>
        </p:spPr>
      </p:pic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6665B138-40CD-4A9C-A025-D5A9369919C2}"/>
              </a:ext>
            </a:extLst>
          </p:cNvPr>
          <p:cNvCxnSpPr>
            <a:cxnSpLocks/>
          </p:cNvCxnSpPr>
          <p:nvPr/>
        </p:nvCxnSpPr>
        <p:spPr>
          <a:xfrm>
            <a:off x="11753850" y="6343702"/>
            <a:ext cx="4381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6237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8BDDCB2E-E743-4085-B6E9-78FBB4964B4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9F9FA"/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C1A48BB-A1A1-4744-B0D3-FD4F42C33B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13149" y="2068178"/>
            <a:ext cx="3644901" cy="1360822"/>
          </a:xfrm>
        </p:spPr>
        <p:txBody>
          <a:bodyPr wrap="square" anchor="b">
            <a:sp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3600" b="1">
                <a:gradFill>
                  <a:gsLst>
                    <a:gs pos="0">
                      <a:schemeClr val="accent1"/>
                    </a:gs>
                    <a:gs pos="28000">
                      <a:schemeClr val="accent1">
                        <a:lumMod val="60000"/>
                        <a:lumOff val="40000"/>
                      </a:schemeClr>
                    </a:gs>
                    <a:gs pos="49000">
                      <a:schemeClr val="accent1"/>
                    </a:gs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en-US" altLang="zh-CN" dirty="0"/>
              <a:t>Thank you for</a:t>
            </a:r>
          </a:p>
          <a:p>
            <a:pPr lvl="0"/>
            <a:r>
              <a:rPr lang="en-US" altLang="zh-CN" dirty="0"/>
              <a:t>Watching.</a:t>
            </a:r>
          </a:p>
        </p:txBody>
      </p:sp>
      <p:sp>
        <p:nvSpPr>
          <p:cNvPr id="23" name="文本占位符 22">
            <a:extLst>
              <a:ext uri="{FF2B5EF4-FFF2-40B4-BE49-F238E27FC236}">
                <a16:creationId xmlns:a16="http://schemas.microsoft.com/office/drawing/2014/main" id="{14C84A20-CF9D-4080-959D-55F32AB29A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0399" y="6323484"/>
            <a:ext cx="5422899" cy="230832"/>
          </a:xfr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l">
              <a:buNone/>
              <a:defRPr lang="zh-CN" altLang="en-US" sz="1000" b="0" dirty="0" smtClean="0">
                <a:ln>
                  <a:noFill/>
                </a:ln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/>
            <a:r>
              <a:rPr lang="en-US" altLang="zh-CN" dirty="0"/>
              <a:t>Signature</a:t>
            </a:r>
          </a:p>
        </p:txBody>
      </p:sp>
      <p:sp>
        <p:nvSpPr>
          <p:cNvPr id="27" name="文本占位符 26">
            <a:extLst>
              <a:ext uri="{FF2B5EF4-FFF2-40B4-BE49-F238E27FC236}">
                <a16:creationId xmlns:a16="http://schemas.microsoft.com/office/drawing/2014/main" id="{FEA7D86A-A334-4E0C-B01B-43F345A176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1" y="6323484"/>
            <a:ext cx="5422899" cy="230832"/>
          </a:xfr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r">
              <a:buNone/>
              <a:defRPr lang="zh-CN" altLang="en-US" sz="1000" b="0" dirty="0" smtClean="0">
                <a:ln>
                  <a:noFill/>
                </a:ln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altLang="zh-CN" dirty="0"/>
              <a:t>Date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68D9844-D389-4B26-9544-A98DF662A51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889" t="9084" r="5143" b="16592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8BDDCB2E-E743-4085-B6E9-78FBB4964B4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9F9FA"/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68D9844-D389-4B26-9544-A98DF662A5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889" t="9084" r="5143" b="16592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881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0D79B6D2-F791-4F6B-A4EC-C9884747F9A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9F9FA"/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6B40EAC-1236-4C2C-A5B0-5B2D469D0A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6493" y="4401751"/>
            <a:ext cx="4005943" cy="867930"/>
          </a:xfrm>
        </p:spPr>
        <p:txBody>
          <a:bodyPr wrap="square" anchor="b">
            <a:spAutoFit/>
          </a:bodyPr>
          <a:lstStyle>
            <a:lvl1pPr algn="l"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4712325-CA12-44BF-8B8C-2D3C6232D8B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516493" y="5296666"/>
            <a:ext cx="4005943" cy="327077"/>
          </a:xfrm>
        </p:spPr>
        <p:txBody>
          <a:bodyPr wrap="square">
            <a:spAutoFit/>
          </a:bodyPr>
          <a:lstStyle>
            <a:lvl1pPr marL="0" indent="0" algn="l">
              <a:lnSpc>
                <a:spcPct val="120000"/>
              </a:lnSpc>
              <a:spcBef>
                <a:spcPts val="100"/>
              </a:spcBef>
              <a:buNone/>
              <a:defRPr sz="1400">
                <a:solidFill>
                  <a:schemeClr val="tx1">
                    <a:alpha val="80000"/>
                  </a:schemeClr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28" name="文本占位符 27">
            <a:extLst>
              <a:ext uri="{FF2B5EF4-FFF2-40B4-BE49-F238E27FC236}">
                <a16:creationId xmlns:a16="http://schemas.microsoft.com/office/drawing/2014/main" id="{A993F352-D76E-440A-B801-66BF6F3C2B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4255" y="4520043"/>
            <a:ext cx="1553631" cy="1569660"/>
          </a:xfrm>
        </p:spPr>
        <p:txBody>
          <a:bodyPr wrap="none">
            <a:spAutoFit/>
          </a:bodyPr>
          <a:lstStyle>
            <a:lvl1pPr marL="0" indent="0" algn="r">
              <a:lnSpc>
                <a:spcPct val="100000"/>
              </a:lnSpc>
              <a:buNone/>
              <a:defRPr sz="9600" b="1">
                <a:solidFill>
                  <a:schemeClr val="tx1"/>
                </a:solidFill>
              </a:defRPr>
            </a:lvl1pPr>
            <a:lvl2pPr marL="457177" indent="0">
              <a:lnSpc>
                <a:spcPct val="100000"/>
              </a:lnSpc>
              <a:buNone/>
              <a:defRPr/>
            </a:lvl2pPr>
            <a:lvl3pPr marL="914353" indent="0">
              <a:lnSpc>
                <a:spcPct val="100000"/>
              </a:lnSpc>
              <a:buNone/>
              <a:defRPr/>
            </a:lvl3pPr>
            <a:lvl4pPr marL="1371531" indent="0">
              <a:lnSpc>
                <a:spcPct val="100000"/>
              </a:lnSpc>
              <a:buNone/>
              <a:defRPr/>
            </a:lvl4pPr>
            <a:lvl5pPr marL="1828709" indent="0">
              <a:lnSpc>
                <a:spcPct val="100000"/>
              </a:lnSpc>
              <a:buNone/>
              <a:defRPr/>
            </a:lvl5pPr>
          </a:lstStyle>
          <a:p>
            <a:pPr lvl="0"/>
            <a:r>
              <a:rPr lang="en-GB" altLang="zh-CN" dirty="0"/>
              <a:t>01</a:t>
            </a:r>
            <a:endParaRPr lang="en-GB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26B55F3-41D2-4BCA-BED8-67E0E60732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109" t="54505" r="15924"/>
          <a:stretch/>
        </p:blipFill>
        <p:spPr>
          <a:xfrm>
            <a:off x="0" y="0"/>
            <a:ext cx="12192000" cy="419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14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-OfficeP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8184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6C05430C-3E01-4A4D-AFBC-E2D1E472B7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04656" y="6438900"/>
            <a:ext cx="1802924" cy="215900"/>
          </a:xfrm>
        </p:spPr>
        <p:txBody>
          <a:bodyPr/>
          <a:lstStyle/>
          <a:p>
            <a:fld id="{377CEB04-D76D-42B8-AC64-B63F1A2A5D86}" type="datetime1">
              <a:rPr lang="zh-CN" altLang="en-US" smtClean="0"/>
              <a:t>2025/12/19</a:t>
            </a:fld>
            <a:endParaRPr lang="zh-CN" alt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554FD767-9CB5-4DED-BE38-C02A622A2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0401" y="6438900"/>
            <a:ext cx="3992171" cy="2159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8278DDDA-F990-48F9-A3BD-07E34FC42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57452" y="6438900"/>
            <a:ext cx="2661448" cy="215900"/>
          </a:xfrm>
        </p:spPr>
        <p:txBody>
          <a:bodyPr/>
          <a:lstStyle/>
          <a:p>
            <a:fld id="{7F65B630-C7FF-41C0-9923-C5E5E29EED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88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1F18504-D86E-411A-B171-2A74DE296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2" y="0"/>
            <a:ext cx="10858500" cy="10287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68A4509-A6D7-41B5-BE28-213FB58E8B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02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10" name="日期占位符 9">
            <a:extLst>
              <a:ext uri="{FF2B5EF4-FFF2-40B4-BE49-F238E27FC236}">
                <a16:creationId xmlns:a16="http://schemas.microsoft.com/office/drawing/2014/main" id="{6DEDA773-1B71-4202-AD8A-0D33468FE9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1732" y="6235704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C31567F-58FD-40B3-A9DF-CC8DCC45D05E}" type="datetimeFigureOut">
              <a:rPr lang="zh-CN" altLang="en-US" smtClean="0"/>
              <a:t>2025/12/19</a:t>
            </a:fld>
            <a:endParaRPr lang="zh-CN" altLang="en-US"/>
          </a:p>
        </p:txBody>
      </p:sp>
      <p:sp>
        <p:nvSpPr>
          <p:cNvPr id="11" name="页脚占位符 10">
            <a:extLst>
              <a:ext uri="{FF2B5EF4-FFF2-40B4-BE49-F238E27FC236}">
                <a16:creationId xmlns:a16="http://schemas.microsoft.com/office/drawing/2014/main" id="{C0483E03-0186-4754-8285-0D57953FBD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0402" y="6235704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2" name="灯片编号占位符 11">
            <a:extLst>
              <a:ext uri="{FF2B5EF4-FFF2-40B4-BE49-F238E27FC236}">
                <a16:creationId xmlns:a16="http://schemas.microsoft.com/office/drawing/2014/main" id="{7E8030F2-F0B4-4140-B9B5-8B5B27074E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71305" y="6235704"/>
            <a:ext cx="2547595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A86A3F7-F2F5-4AAC-A263-4E17CDD5FF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619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71" r:id="rId4"/>
    <p:sldLayoutId id="2147483668" r:id="rId5"/>
    <p:sldLayoutId id="2147483661" r:id="rId6"/>
    <p:sldLayoutId id="2147483669" r:id="rId7"/>
    <p:sldLayoutId id="2147483670" r:id="rId8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>
          <p15:clr>
            <a:srgbClr val="F26B43"/>
          </p15:clr>
        </p15:guide>
        <p15:guide id="2" pos="7256">
          <p15:clr>
            <a:srgbClr val="F26B43"/>
          </p15:clr>
        </p15:guide>
        <p15:guide id="3" orient="horz" pos="648">
          <p15:clr>
            <a:srgbClr val="F26B43"/>
          </p15:clr>
        </p15:guide>
        <p15:guide id="4" orient="horz" pos="712">
          <p15:clr>
            <a:srgbClr val="F26B43"/>
          </p15:clr>
        </p15:guide>
        <p15:guide id="5" orient="horz" pos="3928">
          <p15:clr>
            <a:srgbClr val="F26B43"/>
          </p15:clr>
        </p15:guide>
        <p15:guide id="6" orient="horz" pos="3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4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.docx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mem.me/" TargetMode="External"/><Relationship Id="rId2" Type="http://schemas.openxmlformats.org/officeDocument/2006/relationships/hyperlink" Target="http://www.chinese-emaw.org/" TargetMode="Externa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1A1339-D73A-490C-A6D7-6F87ABF0BC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97260" y="1668312"/>
            <a:ext cx="6821641" cy="1138773"/>
          </a:xfrm>
        </p:spPr>
        <p:txBody>
          <a:bodyPr/>
          <a:lstStyle/>
          <a:p>
            <a:r>
              <a:rPr lang="zh-CN" altLang="en-US" sz="3200" dirty="0"/>
              <a:t>男人是勇士</a:t>
            </a:r>
            <a:br>
              <a:rPr lang="en-US" altLang="zh-CN" dirty="0"/>
            </a:br>
            <a:r>
              <a:rPr lang="en-US" altLang="zh-CN" dirty="0"/>
              <a:t>	         </a:t>
            </a:r>
            <a:r>
              <a:rPr lang="zh-CN" altLang="en-US" dirty="0"/>
              <a:t>如何带领出卓越的小组</a:t>
            </a:r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7FB547B-158B-495F-8DB0-1E0528853A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4852" y="139668"/>
            <a:ext cx="1219103" cy="128850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B65E87B-2676-4CFD-992B-D253C96ABBE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044" y="5819190"/>
            <a:ext cx="548994" cy="77740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74247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895F1E-38AE-4474-90A7-54AE27D14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成为领袖 </a:t>
            </a:r>
            <a:endParaRPr lang="en-GB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9B335E1-6375-4061-9D48-2E57B0AE6435}"/>
              </a:ext>
            </a:extLst>
          </p:cNvPr>
          <p:cNvSpPr txBox="1"/>
          <p:nvPr/>
        </p:nvSpPr>
        <p:spPr>
          <a:xfrm>
            <a:off x="883084" y="1578280"/>
            <a:ext cx="9619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因为人若有愿做的心，必蒙悦纳，乃是照他所有的，并不是照他所无的。</a:t>
            </a:r>
            <a:r>
              <a:rPr lang="en-US" altLang="zh-CN" dirty="0"/>
              <a:t>【</a:t>
            </a:r>
            <a:r>
              <a:rPr lang="zh-CN" altLang="en-US" dirty="0"/>
              <a:t>哥林多后书</a:t>
            </a:r>
            <a:r>
              <a:rPr lang="en-US" altLang="zh-CN" dirty="0"/>
              <a:t>8:12】</a:t>
            </a:r>
            <a:endParaRPr lang="zh-CN" altLang="en-US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F0D47012-1F41-46E8-9949-28E5B3F0F313}"/>
              </a:ext>
            </a:extLst>
          </p:cNvPr>
          <p:cNvSpPr txBox="1"/>
          <p:nvPr/>
        </p:nvSpPr>
        <p:spPr>
          <a:xfrm>
            <a:off x="883084" y="2202829"/>
            <a:ext cx="9507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你在许多见证人面前听见我所教训的，也要交托那忠心能教导别人的人。</a:t>
            </a:r>
            <a:r>
              <a:rPr lang="en-US" altLang="zh-CN" dirty="0"/>
              <a:t>【</a:t>
            </a:r>
            <a:r>
              <a:rPr lang="zh-CN" altLang="en-US" dirty="0"/>
              <a:t>提摩太后书</a:t>
            </a:r>
            <a:r>
              <a:rPr lang="en-US" altLang="zh-CN" dirty="0"/>
              <a:t>2:2】</a:t>
            </a:r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A0ECB1A-0C83-43F9-AE39-D31DDBA674C7}"/>
              </a:ext>
            </a:extLst>
          </p:cNvPr>
          <p:cNvSpPr txBox="1"/>
          <p:nvPr/>
        </p:nvSpPr>
        <p:spPr>
          <a:xfrm>
            <a:off x="983292" y="2974932"/>
            <a:ext cx="77160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只有教导他人，属灵的真理才会扎根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施比受更为有福</a:t>
            </a:r>
            <a:r>
              <a:rPr lang="en-US" altLang="zh-CN" dirty="0"/>
              <a:t>【</a:t>
            </a:r>
            <a:r>
              <a:rPr lang="zh-CN" altLang="en-US" dirty="0"/>
              <a:t>使徒行传</a:t>
            </a:r>
            <a:r>
              <a:rPr lang="en-US" altLang="zh-CN" dirty="0"/>
              <a:t>20:35】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你们白白地得来，也要白白地舍去</a:t>
            </a:r>
            <a:r>
              <a:rPr lang="en-US" altLang="zh-CN" dirty="0"/>
              <a:t>【</a:t>
            </a:r>
            <a:r>
              <a:rPr lang="zh-CN" altLang="en-US" dirty="0"/>
              <a:t>马太福音</a:t>
            </a:r>
            <a:r>
              <a:rPr lang="en-US" altLang="zh-CN" dirty="0"/>
              <a:t>10:8】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成为领袖，建造更多男人，让教会成长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实现属灵倍增，践行大使命</a:t>
            </a:r>
          </a:p>
        </p:txBody>
      </p:sp>
    </p:spTree>
    <p:extLst>
      <p:ext uri="{BB962C8B-B14F-4D97-AF65-F5344CB8AC3E}">
        <p14:creationId xmlns:p14="http://schemas.microsoft.com/office/powerpoint/2010/main" val="1425944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iŝḷïde">
            <a:extLst>
              <a:ext uri="{FF2B5EF4-FFF2-40B4-BE49-F238E27FC236}">
                <a16:creationId xmlns:a16="http://schemas.microsoft.com/office/drawing/2014/main" id="{D9CB0269-E638-4D97-9970-A07F4246427B}"/>
              </a:ext>
            </a:extLst>
          </p:cNvPr>
          <p:cNvGrpSpPr/>
          <p:nvPr/>
        </p:nvGrpSpPr>
        <p:grpSpPr>
          <a:xfrm>
            <a:off x="4326979" y="2728943"/>
            <a:ext cx="3538043" cy="1736013"/>
            <a:chOff x="4320627" y="2565400"/>
            <a:chExt cx="3538043" cy="1736013"/>
          </a:xfrm>
        </p:grpSpPr>
        <p:sp>
          <p:nvSpPr>
            <p:cNvPr id="20" name="iṥlíḓé">
              <a:extLst>
                <a:ext uri="{FF2B5EF4-FFF2-40B4-BE49-F238E27FC236}">
                  <a16:creationId xmlns:a16="http://schemas.microsoft.com/office/drawing/2014/main" id="{BC336295-A2F8-40B1-A2BF-CBE82EAB1050}"/>
                </a:ext>
              </a:extLst>
            </p:cNvPr>
            <p:cNvSpPr/>
            <p:nvPr/>
          </p:nvSpPr>
          <p:spPr>
            <a:xfrm>
              <a:off x="4320627" y="2565400"/>
              <a:ext cx="3538043" cy="1736013"/>
            </a:xfrm>
            <a:prstGeom prst="rect">
              <a:avLst/>
            </a:prstGeom>
            <a:solidFill>
              <a:schemeClr val="accent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îṡḻïḍe">
              <a:extLst>
                <a:ext uri="{FF2B5EF4-FFF2-40B4-BE49-F238E27FC236}">
                  <a16:creationId xmlns:a16="http://schemas.microsoft.com/office/drawing/2014/main" id="{990D8E90-F34F-4D21-8341-AB36F44B7129}"/>
                </a:ext>
              </a:extLst>
            </p:cNvPr>
            <p:cNvSpPr txBox="1"/>
            <p:nvPr/>
          </p:nvSpPr>
          <p:spPr>
            <a:xfrm>
              <a:off x="4619975" y="3154164"/>
              <a:ext cx="300595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认真</a:t>
              </a:r>
              <a:endPara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认真学，认真行，认真传</a:t>
              </a:r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5C276EF0-706F-4871-9FD4-5E15B6C08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成功小组要诀</a:t>
            </a:r>
          </a:p>
        </p:txBody>
      </p:sp>
      <p:sp>
        <p:nvSpPr>
          <p:cNvPr id="6" name="íṩ1ídè">
            <a:extLst>
              <a:ext uri="{FF2B5EF4-FFF2-40B4-BE49-F238E27FC236}">
                <a16:creationId xmlns:a16="http://schemas.microsoft.com/office/drawing/2014/main" id="{E0DF7BD8-9F00-4476-98D8-133DE120D4D1}"/>
              </a:ext>
            </a:extLst>
          </p:cNvPr>
          <p:cNvSpPr/>
          <p:nvPr/>
        </p:nvSpPr>
        <p:spPr>
          <a:xfrm>
            <a:off x="660402" y="2728944"/>
            <a:ext cx="3538043" cy="173601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灵修</a:t>
            </a:r>
            <a:endParaRPr lang="en-US" altLang="zh-CN" sz="1600" dirty="0">
              <a:solidFill>
                <a:schemeClr val="lt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每课分享灵修笔记</a:t>
            </a:r>
          </a:p>
        </p:txBody>
      </p:sp>
      <p:sp>
        <p:nvSpPr>
          <p:cNvPr id="7" name="iṥ1ide">
            <a:extLst>
              <a:ext uri="{FF2B5EF4-FFF2-40B4-BE49-F238E27FC236}">
                <a16:creationId xmlns:a16="http://schemas.microsoft.com/office/drawing/2014/main" id="{26F53F3B-A9BD-4843-947D-93A19424F589}"/>
              </a:ext>
            </a:extLst>
          </p:cNvPr>
          <p:cNvSpPr/>
          <p:nvPr/>
        </p:nvSpPr>
        <p:spPr>
          <a:xfrm>
            <a:off x="7980859" y="2728944"/>
            <a:ext cx="3538043" cy="173601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/>
              <a:t>检查</a:t>
            </a:r>
            <a:endParaRPr lang="en-US" altLang="zh-CN" sz="1600" dirty="0"/>
          </a:p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每课检查上周任务</a:t>
            </a:r>
            <a:endParaRPr lang="en-US" altLang="zh-CN" sz="1600" dirty="0">
              <a:solidFill>
                <a:schemeClr val="lt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跟踪督促落后的弟兄</a:t>
            </a:r>
          </a:p>
        </p:txBody>
      </p:sp>
      <p:sp>
        <p:nvSpPr>
          <p:cNvPr id="8" name="íŝlïḍè">
            <a:extLst>
              <a:ext uri="{FF2B5EF4-FFF2-40B4-BE49-F238E27FC236}">
                <a16:creationId xmlns:a16="http://schemas.microsoft.com/office/drawing/2014/main" id="{51EF3C9C-1AAC-4E3B-ACB7-E0E187B6834D}"/>
              </a:ext>
            </a:extLst>
          </p:cNvPr>
          <p:cNvSpPr/>
          <p:nvPr/>
        </p:nvSpPr>
        <p:spPr>
          <a:xfrm>
            <a:off x="660402" y="4591957"/>
            <a:ext cx="2623678" cy="13081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补课</a:t>
            </a:r>
            <a:endParaRPr lang="en-US" altLang="zh-CN" sz="1600" dirty="0">
              <a:solidFill>
                <a:schemeClr val="lt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及时补课</a:t>
            </a:r>
            <a:endParaRPr lang="en-US" altLang="zh-CN" sz="1600" dirty="0">
              <a:solidFill>
                <a:schemeClr val="lt1"/>
              </a:solidFill>
            </a:endParaRPr>
          </a:p>
        </p:txBody>
      </p:sp>
      <p:sp>
        <p:nvSpPr>
          <p:cNvPr id="9" name="îṩḻïďê">
            <a:extLst>
              <a:ext uri="{FF2B5EF4-FFF2-40B4-BE49-F238E27FC236}">
                <a16:creationId xmlns:a16="http://schemas.microsoft.com/office/drawing/2014/main" id="{3EF5BF95-6A89-4B34-B960-02C7E3211936}"/>
              </a:ext>
            </a:extLst>
          </p:cNvPr>
          <p:cNvSpPr/>
          <p:nvPr/>
        </p:nvSpPr>
        <p:spPr>
          <a:xfrm>
            <a:off x="3405343" y="4591957"/>
            <a:ext cx="2623678" cy="13081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守密</a:t>
            </a:r>
            <a:endParaRPr lang="en-US" altLang="zh-CN" sz="1600" dirty="0">
              <a:solidFill>
                <a:schemeClr val="lt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保守小组秘密</a:t>
            </a:r>
            <a:endParaRPr lang="en-US" altLang="zh-CN" sz="1600" dirty="0">
              <a:solidFill>
                <a:schemeClr val="lt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 dirty="0"/>
              <a:t>严禁跟学习无关的事情</a:t>
            </a:r>
            <a:endParaRPr lang="zh-CN" altLang="en-US" sz="1600" dirty="0">
              <a:solidFill>
                <a:schemeClr val="lt1"/>
              </a:solidFill>
            </a:endParaRPr>
          </a:p>
        </p:txBody>
      </p:sp>
      <p:sp>
        <p:nvSpPr>
          <p:cNvPr id="10" name="ïṣḷiďê">
            <a:extLst>
              <a:ext uri="{FF2B5EF4-FFF2-40B4-BE49-F238E27FC236}">
                <a16:creationId xmlns:a16="http://schemas.microsoft.com/office/drawing/2014/main" id="{6E16FC55-0507-4C59-93E2-31940F8E66EC}"/>
              </a:ext>
            </a:extLst>
          </p:cNvPr>
          <p:cNvSpPr/>
          <p:nvPr/>
        </p:nvSpPr>
        <p:spPr>
          <a:xfrm>
            <a:off x="6150283" y="4591957"/>
            <a:ext cx="2623678" cy="13081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/>
              <a:t>斗牛犬</a:t>
            </a:r>
            <a:endParaRPr lang="en-US" altLang="zh-CN" sz="1600" dirty="0"/>
          </a:p>
          <a:p>
            <a:pPr algn="ctr">
              <a:lnSpc>
                <a:spcPct val="130000"/>
              </a:lnSpc>
            </a:pPr>
            <a:r>
              <a:rPr lang="zh-CN" altLang="en-US" sz="1600" dirty="0"/>
              <a:t>勇做斗牛犬</a:t>
            </a:r>
            <a:endParaRPr lang="en-US" altLang="zh-CN" sz="1600" dirty="0"/>
          </a:p>
          <a:p>
            <a:pPr algn="ctr">
              <a:lnSpc>
                <a:spcPct val="130000"/>
              </a:lnSpc>
            </a:pPr>
            <a:r>
              <a:rPr lang="zh-CN" altLang="en-US" sz="1600" dirty="0"/>
              <a:t>鼓励帮助其他弟兄</a:t>
            </a:r>
            <a:endParaRPr lang="en-US" altLang="zh-CN" sz="1600" dirty="0"/>
          </a:p>
        </p:txBody>
      </p:sp>
      <p:sp>
        <p:nvSpPr>
          <p:cNvPr id="11" name="íšlïďe">
            <a:extLst>
              <a:ext uri="{FF2B5EF4-FFF2-40B4-BE49-F238E27FC236}">
                <a16:creationId xmlns:a16="http://schemas.microsoft.com/office/drawing/2014/main" id="{6BB80B64-DE6A-4546-8DD4-CFCFD4EDF6C1}"/>
              </a:ext>
            </a:extLst>
          </p:cNvPr>
          <p:cNvSpPr/>
          <p:nvPr/>
        </p:nvSpPr>
        <p:spPr>
          <a:xfrm>
            <a:off x="8895223" y="4591957"/>
            <a:ext cx="2623678" cy="13081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/>
              <a:t>祷告</a:t>
            </a:r>
            <a:endParaRPr lang="en-US" altLang="zh-CN" sz="1600" dirty="0"/>
          </a:p>
          <a:p>
            <a:pPr algn="ctr">
              <a:lnSpc>
                <a:spcPct val="130000"/>
              </a:lnSpc>
            </a:pPr>
            <a:r>
              <a:rPr lang="zh-CN" altLang="en-US" sz="1600" dirty="0"/>
              <a:t>常常为事工、</a:t>
            </a:r>
            <a:endParaRPr lang="en-US" altLang="zh-CN" sz="1600" dirty="0"/>
          </a:p>
          <a:p>
            <a:pPr algn="ctr">
              <a:lnSpc>
                <a:spcPct val="130000"/>
              </a:lnSpc>
            </a:pPr>
            <a:r>
              <a:rPr lang="zh-CN" altLang="en-US" sz="1600" dirty="0"/>
              <a:t>为小组、为弟兄祷告</a:t>
            </a:r>
            <a:endParaRPr lang="zh-CN" altLang="en-US" sz="1600" dirty="0">
              <a:solidFill>
                <a:schemeClr val="lt1"/>
              </a:solidFill>
            </a:endParaRPr>
          </a:p>
        </p:txBody>
      </p:sp>
      <p:sp>
        <p:nvSpPr>
          <p:cNvPr id="12" name="íšḷíḓè">
            <a:extLst>
              <a:ext uri="{FF2B5EF4-FFF2-40B4-BE49-F238E27FC236}">
                <a16:creationId xmlns:a16="http://schemas.microsoft.com/office/drawing/2014/main" id="{8332C436-1080-4EEC-9D53-941B6EB7655C}"/>
              </a:ext>
            </a:extLst>
          </p:cNvPr>
          <p:cNvSpPr/>
          <p:nvPr/>
        </p:nvSpPr>
        <p:spPr>
          <a:xfrm>
            <a:off x="660403" y="1293844"/>
            <a:ext cx="2623678" cy="13081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/>
              <a:t>摆上</a:t>
            </a:r>
            <a:endParaRPr lang="en-US" altLang="zh-CN" sz="1600" dirty="0"/>
          </a:p>
          <a:p>
            <a:pPr algn="ctr">
              <a:lnSpc>
                <a:spcPct val="130000"/>
              </a:lnSpc>
            </a:pPr>
            <a:r>
              <a:rPr lang="zh-CN" altLang="en-US" sz="1600" dirty="0"/>
              <a:t>带领者和学员的全心摆上</a:t>
            </a:r>
          </a:p>
        </p:txBody>
      </p:sp>
      <p:sp>
        <p:nvSpPr>
          <p:cNvPr id="13" name="iṡļîḋe">
            <a:extLst>
              <a:ext uri="{FF2B5EF4-FFF2-40B4-BE49-F238E27FC236}">
                <a16:creationId xmlns:a16="http://schemas.microsoft.com/office/drawing/2014/main" id="{0C5D6DDA-6F77-4F85-8199-B418DB0D361C}"/>
              </a:ext>
            </a:extLst>
          </p:cNvPr>
          <p:cNvSpPr/>
          <p:nvPr/>
        </p:nvSpPr>
        <p:spPr>
          <a:xfrm>
            <a:off x="3405344" y="1293844"/>
            <a:ext cx="2623678" cy="13081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准时</a:t>
            </a:r>
            <a:endParaRPr lang="en-US" altLang="zh-CN" sz="1600" dirty="0">
              <a:solidFill>
                <a:schemeClr val="lt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按计划每周准时上课</a:t>
            </a:r>
          </a:p>
        </p:txBody>
      </p:sp>
      <p:sp>
        <p:nvSpPr>
          <p:cNvPr id="14" name="iṡlîḓè">
            <a:extLst>
              <a:ext uri="{FF2B5EF4-FFF2-40B4-BE49-F238E27FC236}">
                <a16:creationId xmlns:a16="http://schemas.microsoft.com/office/drawing/2014/main" id="{C6B4CBEA-0A0C-43F8-85C2-D1F1FF0C01F7}"/>
              </a:ext>
            </a:extLst>
          </p:cNvPr>
          <p:cNvSpPr/>
          <p:nvPr/>
        </p:nvSpPr>
        <p:spPr>
          <a:xfrm>
            <a:off x="6150284" y="1293844"/>
            <a:ext cx="2623678" cy="13081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预习分享</a:t>
            </a:r>
            <a:endParaRPr lang="en-US" altLang="zh-CN" sz="1600" dirty="0">
              <a:solidFill>
                <a:schemeClr val="lt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预习每一课并积极分享</a:t>
            </a:r>
            <a:endParaRPr lang="en-US" altLang="zh-CN" sz="1600" dirty="0">
              <a:solidFill>
                <a:schemeClr val="lt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 dirty="0"/>
              <a:t>每周发两次任务提醒</a:t>
            </a:r>
            <a:endParaRPr lang="zh-CN" altLang="en-US" sz="1600" dirty="0">
              <a:solidFill>
                <a:schemeClr val="lt1"/>
              </a:solidFill>
            </a:endParaRPr>
          </a:p>
        </p:txBody>
      </p:sp>
      <p:sp>
        <p:nvSpPr>
          <p:cNvPr id="15" name="iṧlïḍé">
            <a:extLst>
              <a:ext uri="{FF2B5EF4-FFF2-40B4-BE49-F238E27FC236}">
                <a16:creationId xmlns:a16="http://schemas.microsoft.com/office/drawing/2014/main" id="{39CB628C-412F-4C9E-913D-6D473D1D506E}"/>
              </a:ext>
            </a:extLst>
          </p:cNvPr>
          <p:cNvSpPr/>
          <p:nvPr/>
        </p:nvSpPr>
        <p:spPr>
          <a:xfrm>
            <a:off x="8895224" y="1293844"/>
            <a:ext cx="2623678" cy="13081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背诵</a:t>
            </a:r>
            <a:endParaRPr lang="en-US" altLang="zh-CN" sz="1600" dirty="0">
              <a:solidFill>
                <a:schemeClr val="lt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 dirty="0"/>
              <a:t>每天背诵经文打卡互查</a:t>
            </a:r>
            <a:endParaRPr lang="en-US" altLang="zh-CN" sz="1600" dirty="0"/>
          </a:p>
          <a:p>
            <a:pPr algn="ctr">
              <a:lnSpc>
                <a:spcPct val="130000"/>
              </a:lnSpc>
            </a:pPr>
            <a:r>
              <a:rPr lang="zh-CN" altLang="en-US" sz="1600" dirty="0"/>
              <a:t>每课复习背诵经文</a:t>
            </a:r>
            <a:endParaRPr lang="en-US" altLang="zh-CN" sz="1600" dirty="0"/>
          </a:p>
        </p:txBody>
      </p:sp>
      <p:grpSp>
        <p:nvGrpSpPr>
          <p:cNvPr id="16" name="iŝḷïde">
            <a:extLst>
              <a:ext uri="{FF2B5EF4-FFF2-40B4-BE49-F238E27FC236}">
                <a16:creationId xmlns:a16="http://schemas.microsoft.com/office/drawing/2014/main" id="{0092FC86-EBD4-4926-A287-FB1C046BFDBD}"/>
              </a:ext>
            </a:extLst>
          </p:cNvPr>
          <p:cNvGrpSpPr/>
          <p:nvPr/>
        </p:nvGrpSpPr>
        <p:grpSpPr>
          <a:xfrm>
            <a:off x="4320630" y="2728944"/>
            <a:ext cx="3538043" cy="1736013"/>
            <a:chOff x="4320627" y="2565400"/>
            <a:chExt cx="3538043" cy="1736013"/>
          </a:xfrm>
        </p:grpSpPr>
        <p:sp>
          <p:nvSpPr>
            <p:cNvPr id="17" name="iṥlíḓé">
              <a:extLst>
                <a:ext uri="{FF2B5EF4-FFF2-40B4-BE49-F238E27FC236}">
                  <a16:creationId xmlns:a16="http://schemas.microsoft.com/office/drawing/2014/main" id="{46025728-9C9F-430C-8334-8C1BF3A1E0E0}"/>
                </a:ext>
              </a:extLst>
            </p:cNvPr>
            <p:cNvSpPr/>
            <p:nvPr/>
          </p:nvSpPr>
          <p:spPr>
            <a:xfrm>
              <a:off x="4320627" y="2565400"/>
              <a:ext cx="3538043" cy="1736013"/>
            </a:xfrm>
            <a:prstGeom prst="rect">
              <a:avLst/>
            </a:prstGeom>
            <a:solidFill>
              <a:schemeClr val="accent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îṡḻïḍe">
              <a:extLst>
                <a:ext uri="{FF2B5EF4-FFF2-40B4-BE49-F238E27FC236}">
                  <a16:creationId xmlns:a16="http://schemas.microsoft.com/office/drawing/2014/main" id="{3A972E80-C75E-45CF-BCCC-B2B151A76E9C}"/>
                </a:ext>
              </a:extLst>
            </p:cNvPr>
            <p:cNvSpPr txBox="1"/>
            <p:nvPr/>
          </p:nvSpPr>
          <p:spPr>
            <a:xfrm>
              <a:off x="5544987" y="3239019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十大要诀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8347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E71EB263-156B-4F16-83F4-C0EDC0937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2" y="0"/>
            <a:ext cx="10858500" cy="1028700"/>
          </a:xfrm>
        </p:spPr>
        <p:txBody>
          <a:bodyPr/>
          <a:lstStyle/>
          <a:p>
            <a:r>
              <a:rPr lang="zh-CN" altLang="en-US" dirty="0"/>
              <a:t>常见问题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63B516D-4324-4DBF-9F6F-4563C7334229}"/>
              </a:ext>
            </a:extLst>
          </p:cNvPr>
          <p:cNvSpPr txBox="1"/>
          <p:nvPr/>
        </p:nvSpPr>
        <p:spPr>
          <a:xfrm>
            <a:off x="807929" y="1308970"/>
            <a:ext cx="10710973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问：我可以带小组吗？</a:t>
            </a:r>
            <a:endParaRPr lang="en-US" altLang="zh-CN" b="1" dirty="0"/>
          </a:p>
          <a:p>
            <a:r>
              <a:rPr lang="zh-CN" altLang="en-US" dirty="0"/>
              <a:t>答：满足两个条件即可：</a:t>
            </a:r>
            <a:r>
              <a:rPr lang="en-US" altLang="zh-CN" dirty="0"/>
              <a:t>1</a:t>
            </a:r>
            <a:r>
              <a:rPr lang="zh-CN" altLang="en-US" dirty="0"/>
              <a:t>）自己认真完成了学习，已经结业；</a:t>
            </a:r>
            <a:r>
              <a:rPr lang="en-US" altLang="zh-CN" dirty="0"/>
              <a:t>2</a:t>
            </a:r>
            <a:r>
              <a:rPr lang="zh-CN" altLang="en-US" dirty="0"/>
              <a:t>）愿意全心摆上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b="1" dirty="0"/>
              <a:t>问：谁可以来学习？</a:t>
            </a:r>
            <a:endParaRPr lang="en-US" altLang="zh-CN" b="1" dirty="0"/>
          </a:p>
          <a:p>
            <a:r>
              <a:rPr lang="zh-CN" altLang="en-US" dirty="0"/>
              <a:t>答：凡是不想平庸过一生有属灵追求的男人，都可以参加学习，无论他是慕道友，还是牧师。</a:t>
            </a:r>
            <a:endParaRPr lang="en-US" altLang="zh-CN" dirty="0"/>
          </a:p>
          <a:p>
            <a:endParaRPr lang="en-US" altLang="zh-CN" b="1" dirty="0"/>
          </a:p>
          <a:p>
            <a:r>
              <a:rPr lang="zh-CN" altLang="en-US" b="1" dirty="0"/>
              <a:t>问：上课的方式以及频度？</a:t>
            </a:r>
            <a:endParaRPr lang="en-US" altLang="zh-CN" b="1" dirty="0"/>
          </a:p>
          <a:p>
            <a:r>
              <a:rPr lang="zh-CN" altLang="en-US" dirty="0"/>
              <a:t>答：本课程学习方式：按照</a:t>
            </a:r>
            <a:r>
              <a:rPr lang="zh-CN" altLang="en-US" dirty="0">
                <a:solidFill>
                  <a:srgbClr val="FF0000"/>
                </a:solidFill>
              </a:rPr>
              <a:t>每周</a:t>
            </a:r>
            <a:r>
              <a:rPr lang="zh-CN" altLang="en-US" dirty="0"/>
              <a:t>一次</a:t>
            </a:r>
            <a:r>
              <a:rPr lang="en-US" altLang="zh-CN" dirty="0">
                <a:solidFill>
                  <a:srgbClr val="FF0000"/>
                </a:solidFill>
              </a:rPr>
              <a:t>4-7</a:t>
            </a:r>
            <a:r>
              <a:rPr lang="zh-CN" altLang="en-US" dirty="0">
                <a:solidFill>
                  <a:srgbClr val="FF0000"/>
                </a:solidFill>
              </a:rPr>
              <a:t>人</a:t>
            </a:r>
            <a:r>
              <a:rPr lang="zh-CN" altLang="en-US" dirty="0"/>
              <a:t>小组</a:t>
            </a:r>
            <a:r>
              <a:rPr lang="en-US" altLang="zh-CN" dirty="0">
                <a:solidFill>
                  <a:srgbClr val="FF0000"/>
                </a:solidFill>
              </a:rPr>
              <a:t>90-120</a:t>
            </a:r>
            <a:r>
              <a:rPr lang="zh-CN" altLang="en-US" dirty="0"/>
              <a:t>分钟</a:t>
            </a:r>
            <a:r>
              <a:rPr lang="zh-CN" altLang="en-US" dirty="0">
                <a:solidFill>
                  <a:srgbClr val="FF0000"/>
                </a:solidFill>
              </a:rPr>
              <a:t>线下</a:t>
            </a:r>
            <a:r>
              <a:rPr lang="zh-CN" altLang="en-US" dirty="0"/>
              <a:t>分享，全部完成最快</a:t>
            </a:r>
            <a:r>
              <a:rPr lang="en-US" altLang="zh-CN" dirty="0"/>
              <a:t>32</a:t>
            </a:r>
            <a:r>
              <a:rPr lang="zh-CN" altLang="en-US" dirty="0"/>
              <a:t>周。</a:t>
            </a:r>
            <a:r>
              <a:rPr lang="zh-CN" altLang="en-US" dirty="0">
                <a:solidFill>
                  <a:srgbClr val="FF0000"/>
                </a:solidFill>
              </a:rPr>
              <a:t>没有速成，也不要上上停停，</a:t>
            </a:r>
            <a:r>
              <a:rPr lang="zh-CN" altLang="en-US" dirty="0"/>
              <a:t>可以偶尔停一次。不要赶进度，拔苗助长；更不要松松垮垮，以致懈怠，无法完成。</a:t>
            </a:r>
            <a:endParaRPr lang="en-US" altLang="zh-CN" dirty="0"/>
          </a:p>
          <a:p>
            <a:endParaRPr lang="en-US" altLang="zh-CN" b="1" dirty="0"/>
          </a:p>
          <a:p>
            <a:r>
              <a:rPr lang="zh-CN" altLang="en-US" b="1" dirty="0"/>
              <a:t>问：如何分小组</a:t>
            </a:r>
            <a:endParaRPr lang="en-US" altLang="zh-CN" b="1" dirty="0"/>
          </a:p>
          <a:p>
            <a:r>
              <a:rPr lang="zh-CN" altLang="en-US" dirty="0"/>
              <a:t>答：分小组考虑的因素有很多，如年龄，职业，文化程度，灵命状态，住处等。优先考虑的是弟兄的背景。类似背景的人，分享更容易引起共鸣。但也不是绝对，不同阅历的人也会引入不同的看见。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b="1" dirty="0"/>
              <a:t>问：一个小组有超过</a:t>
            </a:r>
            <a:r>
              <a:rPr lang="en-US" altLang="zh-CN" b="1" dirty="0"/>
              <a:t>7</a:t>
            </a:r>
            <a:r>
              <a:rPr lang="zh-CN" altLang="en-US" b="1" dirty="0"/>
              <a:t>个人</a:t>
            </a:r>
            <a:endParaRPr lang="en-US" altLang="zh-CN" b="1" dirty="0"/>
          </a:p>
          <a:p>
            <a:r>
              <a:rPr lang="zh-CN" altLang="en-US" dirty="0"/>
              <a:t>答：最好是分成两组。如果能够再找</a:t>
            </a:r>
            <a:r>
              <a:rPr lang="en-US" altLang="zh-CN" dirty="0"/>
              <a:t>2</a:t>
            </a:r>
            <a:r>
              <a:rPr lang="zh-CN" altLang="en-US" dirty="0"/>
              <a:t>位弟兄，每组有</a:t>
            </a:r>
            <a:r>
              <a:rPr lang="en-US" altLang="zh-CN" dirty="0"/>
              <a:t>5-6</a:t>
            </a:r>
            <a:r>
              <a:rPr lang="zh-CN" altLang="en-US" dirty="0"/>
              <a:t>人比较好。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b="1" dirty="0"/>
              <a:t>问：太多人请假</a:t>
            </a:r>
            <a:endParaRPr lang="en-US" altLang="zh-CN" b="1" dirty="0"/>
          </a:p>
          <a:p>
            <a:r>
              <a:rPr lang="zh-CN" altLang="en-US" dirty="0"/>
              <a:t>答：太多人请假的话，可以考虑改个时间。如果其它时间难以协调，只好暂停一周。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737683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ACF00DEF-1BB4-4022-8F79-1232C552B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2" y="0"/>
            <a:ext cx="10858500" cy="1028700"/>
          </a:xfrm>
        </p:spPr>
        <p:txBody>
          <a:bodyPr/>
          <a:lstStyle/>
          <a:p>
            <a:r>
              <a:rPr lang="zh-CN" altLang="en-US" dirty="0"/>
              <a:t>常见问题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F2E7D84-7336-4B81-96A0-8BC5E0E70773}"/>
              </a:ext>
            </a:extLst>
          </p:cNvPr>
          <p:cNvSpPr txBox="1"/>
          <p:nvPr/>
        </p:nvSpPr>
        <p:spPr>
          <a:xfrm>
            <a:off x="807929" y="1308970"/>
            <a:ext cx="10710973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问：有人课程缺太多了</a:t>
            </a:r>
            <a:endParaRPr lang="en-US" altLang="zh-CN" b="1" dirty="0"/>
          </a:p>
          <a:p>
            <a:r>
              <a:rPr lang="zh-CN" altLang="en-US" dirty="0"/>
              <a:t>答：缺课要及时补课。要紧盯缺课的人。如果缺课确实太多了，可以考虑劝退。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b="1" dirty="0"/>
              <a:t>问：上课时间严重超长</a:t>
            </a:r>
            <a:endParaRPr lang="en-US" altLang="zh-CN" b="1" dirty="0"/>
          </a:p>
          <a:p>
            <a:r>
              <a:rPr lang="zh-CN" altLang="en-US" dirty="0"/>
              <a:t>答：</a:t>
            </a:r>
            <a:r>
              <a:rPr lang="en-US" altLang="zh-CN" dirty="0"/>
              <a:t>1</a:t>
            </a:r>
            <a:r>
              <a:rPr lang="zh-CN" altLang="en-US" dirty="0"/>
              <a:t>）不要跑题 </a:t>
            </a:r>
            <a:r>
              <a:rPr lang="en-US" altLang="zh-CN" dirty="0"/>
              <a:t>2</a:t>
            </a:r>
            <a:r>
              <a:rPr lang="zh-CN" altLang="en-US" dirty="0"/>
              <a:t>）注意控制每个人灵修及分享的时间 </a:t>
            </a:r>
            <a:r>
              <a:rPr lang="en-US" altLang="zh-CN" dirty="0"/>
              <a:t>3</a:t>
            </a:r>
            <a:r>
              <a:rPr lang="zh-CN" altLang="en-US" dirty="0"/>
              <a:t>）把相连的问题，一起分享 </a:t>
            </a:r>
            <a:r>
              <a:rPr lang="en-US" altLang="zh-CN" dirty="0"/>
              <a:t>4</a:t>
            </a:r>
            <a:r>
              <a:rPr lang="zh-CN" altLang="en-US" dirty="0"/>
              <a:t>）经文背诵提前到正式上课前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b="1" dirty="0"/>
              <a:t>问：网络上课还是线下上课</a:t>
            </a:r>
            <a:endParaRPr lang="en-US" altLang="zh-CN" b="1" dirty="0"/>
          </a:p>
          <a:p>
            <a:r>
              <a:rPr lang="zh-CN" altLang="en-US" dirty="0"/>
              <a:t>答：纯线上上课效果不好。需要线下为主，线上为辅。学员要线下，带领者第一册前四课或者第一册线下，以后的课程可以线上。</a:t>
            </a:r>
            <a:endParaRPr lang="en-US" altLang="zh-CN" dirty="0"/>
          </a:p>
          <a:p>
            <a:r>
              <a:rPr lang="zh-CN" altLang="en-US" b="1" dirty="0"/>
              <a:t>问：有弟兄文化程度低</a:t>
            </a:r>
            <a:endParaRPr lang="en-US" altLang="zh-CN" b="1" dirty="0"/>
          </a:p>
          <a:p>
            <a:r>
              <a:rPr lang="zh-CN" altLang="en-US" dirty="0"/>
              <a:t>答：这个课程不需要很高的文化水平，但需要有一定的读写能力。对于文化程度特别低的弟兄，建议以后一对一学习。</a:t>
            </a:r>
            <a:endParaRPr lang="en-US" altLang="zh-CN" dirty="0"/>
          </a:p>
          <a:p>
            <a:endParaRPr lang="en-US" altLang="zh-CN" b="1" dirty="0"/>
          </a:p>
          <a:p>
            <a:r>
              <a:rPr lang="zh-CN" altLang="en-US" b="1" dirty="0"/>
              <a:t>问：未婚的弟兄如何上课</a:t>
            </a:r>
            <a:endParaRPr lang="en-US" altLang="zh-CN" b="1" dirty="0"/>
          </a:p>
          <a:p>
            <a:r>
              <a:rPr lang="zh-CN" altLang="en-US" dirty="0"/>
              <a:t>答：未婚的弟兄，最好单独成组，只学习第一册和第三册。如果无法单独成组，可以学习第二册；也可以跳过第二册，等第三册开始了，再回来上课，但这样学习进程会被打断。有未婚的弟兄小组，学习了第二册的效果一般。</a:t>
            </a:r>
            <a:endParaRPr lang="en-US" altLang="zh-CN" dirty="0"/>
          </a:p>
          <a:p>
            <a:endParaRPr lang="en-US" altLang="zh-CN" b="1" dirty="0"/>
          </a:p>
        </p:txBody>
      </p:sp>
    </p:spTree>
    <p:extLst>
      <p:ext uri="{BB962C8B-B14F-4D97-AF65-F5344CB8AC3E}">
        <p14:creationId xmlns:p14="http://schemas.microsoft.com/office/powerpoint/2010/main" val="4044868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>
            <a:extLst>
              <a:ext uri="{FF2B5EF4-FFF2-40B4-BE49-F238E27FC236}">
                <a16:creationId xmlns:a16="http://schemas.microsoft.com/office/drawing/2014/main" id="{3EC8C049-797B-4B47-83E3-AAF65D63E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2" y="0"/>
            <a:ext cx="10858500" cy="1028700"/>
          </a:xfrm>
        </p:spPr>
        <p:txBody>
          <a:bodyPr/>
          <a:lstStyle/>
          <a:p>
            <a:r>
              <a:rPr lang="zh-CN" altLang="en-US" dirty="0"/>
              <a:t>常见问题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93C3711-22FB-420F-AFCC-87333AAE5C76}"/>
              </a:ext>
            </a:extLst>
          </p:cNvPr>
          <p:cNvSpPr txBox="1"/>
          <p:nvPr/>
        </p:nvSpPr>
        <p:spPr>
          <a:xfrm>
            <a:off x="807929" y="1308970"/>
            <a:ext cx="1071097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问：可不可以只上第二册</a:t>
            </a:r>
            <a:endParaRPr lang="en-US" altLang="zh-CN" b="1" dirty="0"/>
          </a:p>
          <a:p>
            <a:r>
              <a:rPr lang="zh-CN" altLang="en-US" dirty="0"/>
              <a:t>答：不可以。第一册传授的技能要贯穿整个课程，更重要的是，弟兄需要通过这个技能与 神建立起来关系，这是第一块的基石。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b="1" dirty="0"/>
              <a:t>问：我还没有结业，可以带小组吗</a:t>
            </a:r>
            <a:endParaRPr lang="en-US" altLang="zh-CN" b="1" dirty="0"/>
          </a:p>
          <a:p>
            <a:r>
              <a:rPr lang="zh-CN" altLang="en-US" dirty="0"/>
              <a:t>答：强烈不建议。原因：</a:t>
            </a:r>
            <a:r>
              <a:rPr lang="en-US" altLang="zh-CN" dirty="0"/>
              <a:t>1</a:t>
            </a:r>
            <a:r>
              <a:rPr lang="zh-CN" altLang="en-US" dirty="0"/>
              <a:t>）本身学习任务已经比较重 </a:t>
            </a:r>
            <a:r>
              <a:rPr lang="en-US" altLang="zh-CN" dirty="0"/>
              <a:t>2</a:t>
            </a:r>
            <a:r>
              <a:rPr lang="zh-CN" altLang="en-US" dirty="0"/>
              <a:t>）没有完全掌握课程 </a:t>
            </a:r>
            <a:r>
              <a:rPr lang="en-US" altLang="zh-CN" dirty="0"/>
              <a:t>3</a:t>
            </a:r>
            <a:r>
              <a:rPr lang="zh-CN" altLang="en-US" dirty="0"/>
              <a:t>）带小组需要全心摆上 </a:t>
            </a:r>
            <a:endParaRPr lang="en-US" altLang="zh-CN" dirty="0"/>
          </a:p>
          <a:p>
            <a:r>
              <a:rPr lang="en-US" altLang="zh-CN" dirty="0"/>
              <a:t>4</a:t>
            </a:r>
            <a:r>
              <a:rPr lang="zh-CN" altLang="en-US" dirty="0"/>
              <a:t>）很多自己学习时候就开始带的效果都不好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b="1" dirty="0"/>
              <a:t>问：有没有姐妹的配套课程</a:t>
            </a:r>
            <a:endParaRPr lang="en-US" altLang="zh-CN" b="1" dirty="0"/>
          </a:p>
          <a:p>
            <a:r>
              <a:rPr lang="zh-CN" altLang="en-US" dirty="0"/>
              <a:t>答：目前没有相应的课程推荐。课本有些内容，姐妹可以学习借鉴。</a:t>
            </a:r>
            <a:endParaRPr lang="en-US" altLang="zh-CN" dirty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995171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895F1E-38AE-4474-90A7-54AE27D14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第一册课程注意事项 </a:t>
            </a:r>
            <a:endParaRPr lang="en-GB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9B335E1-6375-4061-9D48-2E57B0AE6435}"/>
              </a:ext>
            </a:extLst>
          </p:cNvPr>
          <p:cNvSpPr txBox="1"/>
          <p:nvPr/>
        </p:nvSpPr>
        <p:spPr>
          <a:xfrm>
            <a:off x="883085" y="1321496"/>
            <a:ext cx="783503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b="1" dirty="0"/>
          </a:p>
          <a:p>
            <a:r>
              <a:rPr lang="zh-CN" altLang="en-US" b="1" dirty="0"/>
              <a:t>领袖提醒模板 </a:t>
            </a:r>
            <a:endParaRPr lang="en-US" altLang="zh-CN" b="1" dirty="0"/>
          </a:p>
          <a:p>
            <a:endParaRPr lang="en-US" altLang="zh-CN" sz="2400" b="1" dirty="0"/>
          </a:p>
          <a:p>
            <a:endParaRPr lang="en-US" altLang="zh-CN" sz="2400" b="1" dirty="0"/>
          </a:p>
          <a:p>
            <a:r>
              <a:rPr lang="zh-CN" altLang="en-US" b="1" dirty="0"/>
              <a:t>开课前准备：</a:t>
            </a:r>
            <a:endParaRPr lang="en-US" altLang="zh-CN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第一册提前一周发放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要求预习第一课（提供如何预习的样本）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发两次每周任务提醒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预备投影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课程介绍</a:t>
            </a:r>
            <a:r>
              <a:rPr lang="en-US" altLang="zh-CN"/>
              <a:t>PPT</a:t>
            </a:r>
            <a:endParaRPr lang="en-US" altLang="zh-CN" dirty="0"/>
          </a:p>
          <a:p>
            <a:endParaRPr lang="en-US" altLang="zh-CN" sz="2000" b="1" dirty="0"/>
          </a:p>
        </p:txBody>
      </p:sp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F050E45C-34A3-4FE3-944E-F021D222B6A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179252"/>
              </p:ext>
            </p:extLst>
          </p:nvPr>
        </p:nvGraphicFramePr>
        <p:xfrm>
          <a:off x="3252592" y="1573480"/>
          <a:ext cx="914400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0" name="Document" showAsIcon="1" r:id="rId3" imgW="914400" imgH="783720" progId="Word.Document.12">
                  <p:embed/>
                </p:oleObj>
              </mc:Choice>
              <mc:Fallback>
                <p:oleObj name="Document" showAsIcon="1" r:id="rId3" imgW="914400" imgH="78372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52592" y="1573480"/>
                        <a:ext cx="914400" cy="784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5128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895F1E-38AE-4474-90A7-54AE27D14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第一册课程注意事项 </a:t>
            </a:r>
            <a:endParaRPr lang="en-GB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9B335E1-6375-4061-9D48-2E57B0AE6435}"/>
              </a:ext>
            </a:extLst>
          </p:cNvPr>
          <p:cNvSpPr txBox="1"/>
          <p:nvPr/>
        </p:nvSpPr>
        <p:spPr>
          <a:xfrm>
            <a:off x="883085" y="1321496"/>
            <a:ext cx="783503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b="1" dirty="0"/>
              <a:t>预备课</a:t>
            </a:r>
            <a:r>
              <a:rPr lang="en-US" altLang="zh-CN" b="1" dirty="0"/>
              <a:t>+</a:t>
            </a:r>
            <a:r>
              <a:rPr lang="zh-CN" altLang="zh-CN" b="1" dirty="0"/>
              <a:t>第</a:t>
            </a:r>
            <a:r>
              <a:rPr lang="en-US" altLang="zh-CN" b="1" dirty="0"/>
              <a:t>1</a:t>
            </a:r>
            <a:r>
              <a:rPr lang="zh-CN" altLang="zh-CN" b="1" dirty="0"/>
              <a:t>课</a:t>
            </a:r>
            <a:r>
              <a:rPr lang="en-US" altLang="zh-CN" b="1" dirty="0"/>
              <a:t>: </a:t>
            </a:r>
            <a:r>
              <a:rPr lang="zh-CN" altLang="en-US" dirty="0"/>
              <a:t>为什么要训练门徒？</a:t>
            </a:r>
            <a:endParaRPr lang="en-US" altLang="zh-CN" b="1" dirty="0"/>
          </a:p>
          <a:p>
            <a:r>
              <a:rPr lang="zh-CN" altLang="en-US" b="1" dirty="0"/>
              <a:t>流程</a:t>
            </a:r>
            <a:endParaRPr lang="zh-CN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dirty="0"/>
              <a:t>祷告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dirty="0"/>
              <a:t>男人是勇士介绍</a:t>
            </a:r>
            <a:r>
              <a:rPr lang="en-US" altLang="zh-CN" dirty="0"/>
              <a:t>ppt</a:t>
            </a:r>
            <a:r>
              <a:rPr lang="zh-CN" altLang="zh-CN" dirty="0"/>
              <a:t>（</a:t>
            </a:r>
            <a:r>
              <a:rPr lang="en-US" altLang="zh-CN" dirty="0"/>
              <a:t>20</a:t>
            </a:r>
            <a:r>
              <a:rPr lang="zh-CN" altLang="zh-CN" dirty="0"/>
              <a:t>分钟）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dirty="0"/>
              <a:t>见证分享（</a:t>
            </a:r>
            <a:r>
              <a:rPr lang="en-US" altLang="zh-CN" dirty="0"/>
              <a:t>5</a:t>
            </a:r>
            <a:r>
              <a:rPr lang="zh-CN" altLang="zh-CN" dirty="0"/>
              <a:t>分钟，带领者）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dirty="0"/>
              <a:t>开始第一课</a:t>
            </a:r>
            <a:endParaRPr lang="en-US" altLang="zh-CN" dirty="0"/>
          </a:p>
          <a:p>
            <a:r>
              <a:rPr lang="zh-CN" altLang="en-US" b="1" dirty="0"/>
              <a:t>注意事项：</a:t>
            </a:r>
            <a:endParaRPr lang="en-US" altLang="zh-CN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时间控制：每个人介绍控制在</a:t>
            </a:r>
            <a:r>
              <a:rPr lang="en-US" altLang="zh-CN" dirty="0"/>
              <a:t>2</a:t>
            </a:r>
            <a:r>
              <a:rPr lang="zh-CN" altLang="en-US" dirty="0"/>
              <a:t>分钟内（姓名，年龄，职业，受洗时间，妻子情况，儿女情况）；见证分享控制在</a:t>
            </a:r>
            <a:r>
              <a:rPr lang="en-US" altLang="zh-CN" dirty="0"/>
              <a:t>5</a:t>
            </a:r>
            <a:r>
              <a:rPr lang="zh-CN" altLang="en-US" dirty="0"/>
              <a:t>分钟内；全部课程控制在</a:t>
            </a:r>
            <a:r>
              <a:rPr lang="en-US" altLang="zh-CN" dirty="0"/>
              <a:t>90</a:t>
            </a:r>
            <a:r>
              <a:rPr lang="zh-CN" altLang="en-US" dirty="0"/>
              <a:t>分钟内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序言阅读：按照第</a:t>
            </a:r>
            <a:r>
              <a:rPr lang="en-US" altLang="zh-CN" dirty="0"/>
              <a:t>1</a:t>
            </a:r>
            <a:r>
              <a:rPr lang="zh-CN" altLang="en-US" dirty="0"/>
              <a:t>课的流程要求进行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我的承诺：明白承诺的意义，是自己对 神、对小组的承诺。我们经常草率签字，不慎重。签归签，做归做。做不到的，可以考虑以后再参加。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每周任务要认真做，尤其是第二课中的</a:t>
            </a:r>
            <a:r>
              <a:rPr lang="zh-CN" altLang="en-US"/>
              <a:t>第一篇灵修。</a:t>
            </a:r>
            <a:r>
              <a:rPr lang="zh-CN" altLang="en-US" dirty="0"/>
              <a:t>有困难，随时提出。</a:t>
            </a:r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2993320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895F1E-38AE-4474-90A7-54AE27D14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第一册课程注意事项 </a:t>
            </a:r>
            <a:endParaRPr lang="en-GB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9B335E1-6375-4061-9D48-2E57B0AE6435}"/>
              </a:ext>
            </a:extLst>
          </p:cNvPr>
          <p:cNvSpPr txBox="1"/>
          <p:nvPr/>
        </p:nvSpPr>
        <p:spPr>
          <a:xfrm>
            <a:off x="883085" y="1321496"/>
            <a:ext cx="783503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000" b="1" dirty="0"/>
              <a:t>第</a:t>
            </a:r>
            <a:r>
              <a:rPr lang="en-US" altLang="zh-CN" sz="2000" b="1" dirty="0"/>
              <a:t>2</a:t>
            </a:r>
            <a:r>
              <a:rPr lang="zh-CN" altLang="zh-CN" sz="2000" b="1" dirty="0"/>
              <a:t>课</a:t>
            </a:r>
            <a:r>
              <a:rPr lang="en-US" altLang="zh-CN" sz="2000" b="1" dirty="0"/>
              <a:t>: </a:t>
            </a:r>
            <a:r>
              <a:rPr lang="zh-CN" altLang="en-US" dirty="0"/>
              <a:t>寻见“那一个”</a:t>
            </a:r>
            <a:endParaRPr lang="en-US" altLang="zh-CN" sz="2000" b="1" dirty="0"/>
          </a:p>
          <a:p>
            <a:r>
              <a:rPr lang="zh-CN" altLang="en-US" sz="2000" b="1" dirty="0"/>
              <a:t>重点</a:t>
            </a:r>
            <a:endParaRPr lang="zh-CN" altLang="zh-C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/>
              <a:t>灵修</a:t>
            </a:r>
            <a:endParaRPr lang="en-US" altLang="zh-CN" sz="2000" dirty="0"/>
          </a:p>
          <a:p>
            <a:r>
              <a:rPr lang="zh-CN" altLang="en-US" sz="2000" b="1" dirty="0"/>
              <a:t>注意事项：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/>
              <a:t>检查“我的承诺”签字</a:t>
            </a:r>
            <a:endParaRPr lang="en-US" altLang="zh-C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/>
              <a:t>灵修模板：讲解第</a:t>
            </a:r>
            <a:r>
              <a:rPr lang="en-US" altLang="zh-CN" sz="2000" dirty="0"/>
              <a:t>26</a:t>
            </a:r>
            <a:r>
              <a:rPr lang="zh-CN" altLang="en-US" sz="2000" dirty="0"/>
              <a:t>页下面的灵修模板</a:t>
            </a:r>
            <a:endParaRPr lang="en-US" altLang="zh-C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/>
              <a:t>阅读完“如何在小组里分享你的与 神独处”才开始分享</a:t>
            </a:r>
            <a:endParaRPr lang="en-US" altLang="zh-C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/>
              <a:t>每一位都要分享</a:t>
            </a:r>
            <a:endParaRPr lang="en-US" altLang="zh-C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/>
              <a:t>鼓励每一位弟兄，鼓励为主，可以简单指出一个需要改进的地方</a:t>
            </a:r>
            <a:endParaRPr lang="zh-CN" altLang="zh-CN" sz="2000" dirty="0"/>
          </a:p>
        </p:txBody>
      </p:sp>
    </p:spTree>
    <p:extLst>
      <p:ext uri="{BB962C8B-B14F-4D97-AF65-F5344CB8AC3E}">
        <p14:creationId xmlns:p14="http://schemas.microsoft.com/office/powerpoint/2010/main" val="368253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895F1E-38AE-4474-90A7-54AE27D14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第一册课程注意事项 </a:t>
            </a:r>
            <a:endParaRPr lang="en-GB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9B335E1-6375-4061-9D48-2E57B0AE6435}"/>
              </a:ext>
            </a:extLst>
          </p:cNvPr>
          <p:cNvSpPr txBox="1"/>
          <p:nvPr/>
        </p:nvSpPr>
        <p:spPr>
          <a:xfrm>
            <a:off x="883085" y="1321496"/>
            <a:ext cx="783503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000" b="1" dirty="0"/>
              <a:t>第</a:t>
            </a:r>
            <a:r>
              <a:rPr lang="en-US" altLang="zh-CN" sz="2000" b="1" dirty="0"/>
              <a:t>3</a:t>
            </a:r>
            <a:r>
              <a:rPr lang="zh-CN" altLang="zh-CN" sz="2000" b="1" dirty="0"/>
              <a:t>课</a:t>
            </a:r>
            <a:r>
              <a:rPr lang="en-US" altLang="zh-CN" sz="2000" b="1" dirty="0"/>
              <a:t>: </a:t>
            </a:r>
            <a:r>
              <a:rPr lang="zh-CN" altLang="en-US" dirty="0"/>
              <a:t>男人为什么会失败</a:t>
            </a:r>
            <a:endParaRPr lang="en-US" altLang="zh-CN" sz="2000" b="1" dirty="0"/>
          </a:p>
          <a:p>
            <a:r>
              <a:rPr lang="zh-CN" altLang="en-US" sz="2000" b="1" dirty="0"/>
              <a:t>重点</a:t>
            </a:r>
            <a:endParaRPr lang="zh-CN" altLang="zh-C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/>
              <a:t>灵修技能复习</a:t>
            </a:r>
            <a:endParaRPr lang="en-US" altLang="zh-C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/>
              <a:t>面对困难，坚定信心</a:t>
            </a:r>
            <a:endParaRPr lang="en-US" altLang="zh-CN" sz="2000" dirty="0"/>
          </a:p>
          <a:p>
            <a:r>
              <a:rPr lang="zh-CN" altLang="en-US" sz="2000" b="1" dirty="0"/>
              <a:t>注意事项：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/>
              <a:t>按照领袖指南去做</a:t>
            </a:r>
            <a:endParaRPr lang="en-US" altLang="zh-C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/>
              <a:t>询问每一位上周灵修情况</a:t>
            </a:r>
            <a:endParaRPr lang="en-US" altLang="zh-C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/>
              <a:t>鼓励每一位弟兄，鼓励为主，可以简单指出一个需要改进的地方</a:t>
            </a:r>
            <a:endParaRPr lang="zh-CN" altLang="zh-CN" sz="2000" dirty="0"/>
          </a:p>
        </p:txBody>
      </p:sp>
    </p:spTree>
    <p:extLst>
      <p:ext uri="{BB962C8B-B14F-4D97-AF65-F5344CB8AC3E}">
        <p14:creationId xmlns:p14="http://schemas.microsoft.com/office/powerpoint/2010/main" val="3370847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895F1E-38AE-4474-90A7-54AE27D14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第一册课程注意事项 </a:t>
            </a:r>
            <a:endParaRPr lang="en-GB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9B335E1-6375-4061-9D48-2E57B0AE6435}"/>
              </a:ext>
            </a:extLst>
          </p:cNvPr>
          <p:cNvSpPr txBox="1"/>
          <p:nvPr/>
        </p:nvSpPr>
        <p:spPr>
          <a:xfrm>
            <a:off x="883085" y="1321496"/>
            <a:ext cx="783503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000" b="1" dirty="0"/>
              <a:t>第</a:t>
            </a:r>
            <a:r>
              <a:rPr lang="en-US" altLang="zh-CN" sz="2000" b="1" dirty="0"/>
              <a:t>4</a:t>
            </a:r>
            <a:r>
              <a:rPr lang="zh-CN" altLang="zh-CN" sz="2000" b="1" dirty="0"/>
              <a:t>课</a:t>
            </a:r>
            <a:r>
              <a:rPr lang="en-US" altLang="zh-CN" sz="2000" b="1" dirty="0"/>
              <a:t>: </a:t>
            </a:r>
            <a:r>
              <a:rPr lang="zh-CN" altLang="en-US" dirty="0"/>
              <a:t>有 神话语的男人</a:t>
            </a:r>
            <a:endParaRPr lang="en-US" altLang="zh-CN" sz="2000" b="1" dirty="0"/>
          </a:p>
          <a:p>
            <a:r>
              <a:rPr lang="zh-CN" altLang="en-US" sz="2000" b="1" dirty="0"/>
              <a:t>重点</a:t>
            </a:r>
            <a:endParaRPr lang="zh-CN" altLang="zh-C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/>
              <a:t>巩固灵修技能</a:t>
            </a:r>
            <a:endParaRPr lang="en-US" altLang="zh-C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/>
              <a:t>明白背诵经文的意义</a:t>
            </a:r>
            <a:endParaRPr lang="en-US" altLang="zh-CN" sz="2000" dirty="0"/>
          </a:p>
          <a:p>
            <a:r>
              <a:rPr lang="zh-CN" altLang="en-US" sz="2000" b="1" dirty="0"/>
              <a:t>注意事项：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/>
              <a:t>每一位要按照要求去分享灵修笔记</a:t>
            </a:r>
            <a:endParaRPr lang="en-US" altLang="zh-C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/>
              <a:t>自己以身作则先示范如何背诵经文</a:t>
            </a:r>
            <a:endParaRPr lang="en-US" altLang="zh-C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/>
              <a:t>每一位都要背诵</a:t>
            </a:r>
            <a:endParaRPr lang="en-US" altLang="zh-C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/>
              <a:t>强调首尾都要背诵，一字不差</a:t>
            </a:r>
            <a:endParaRPr lang="en-US" altLang="zh-C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/>
              <a:t>降低畏难情绪，强调益处</a:t>
            </a:r>
            <a:endParaRPr lang="en-US" altLang="zh-C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/>
              <a:t>没有一字不差背诵的，留下来背诵正确为止</a:t>
            </a:r>
            <a:endParaRPr lang="zh-CN" altLang="zh-CN" sz="2000" dirty="0"/>
          </a:p>
        </p:txBody>
      </p:sp>
    </p:spTree>
    <p:extLst>
      <p:ext uri="{BB962C8B-B14F-4D97-AF65-F5344CB8AC3E}">
        <p14:creationId xmlns:p14="http://schemas.microsoft.com/office/powerpoint/2010/main" val="18668249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895F1E-38AE-4474-90A7-54AE27D14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第一册课程注意事项 </a:t>
            </a:r>
            <a:endParaRPr lang="en-GB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9B335E1-6375-4061-9D48-2E57B0AE6435}"/>
              </a:ext>
            </a:extLst>
          </p:cNvPr>
          <p:cNvSpPr txBox="1"/>
          <p:nvPr/>
        </p:nvSpPr>
        <p:spPr>
          <a:xfrm>
            <a:off x="883085" y="1321496"/>
            <a:ext cx="783503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000" b="1" dirty="0"/>
              <a:t>第</a:t>
            </a:r>
            <a:r>
              <a:rPr lang="en-US" altLang="zh-CN" sz="2000" b="1" dirty="0"/>
              <a:t>5</a:t>
            </a:r>
            <a:r>
              <a:rPr lang="zh-CN" altLang="zh-CN" sz="2000" b="1" dirty="0"/>
              <a:t>课</a:t>
            </a:r>
            <a:r>
              <a:rPr lang="en-US" altLang="zh-CN" sz="2000" b="1" dirty="0"/>
              <a:t>: </a:t>
            </a:r>
            <a:r>
              <a:rPr lang="zh-CN" altLang="en-US" dirty="0"/>
              <a:t>默想：有目的的思考</a:t>
            </a:r>
            <a:endParaRPr lang="en-US" altLang="zh-CN" sz="2000" b="1" dirty="0"/>
          </a:p>
          <a:p>
            <a:r>
              <a:rPr lang="zh-CN" altLang="en-US" sz="2000" b="1" dirty="0"/>
              <a:t>重点</a:t>
            </a:r>
            <a:endParaRPr lang="zh-CN" altLang="zh-C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/>
              <a:t>明白结业要求</a:t>
            </a:r>
            <a:endParaRPr lang="en-US" altLang="zh-C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/>
              <a:t>三种默想方法</a:t>
            </a:r>
            <a:endParaRPr lang="en-US" altLang="zh-CN" sz="2000" dirty="0"/>
          </a:p>
          <a:p>
            <a:r>
              <a:rPr lang="zh-CN" altLang="en-US" sz="2000" b="1" dirty="0"/>
              <a:t>注意事项：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/>
              <a:t>先到的人可以两两开始背诵经文</a:t>
            </a:r>
            <a:endParaRPr lang="en-US" altLang="zh-C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/>
              <a:t>进度检查，没有按照进度完成的，要制定改进方案</a:t>
            </a:r>
            <a:endParaRPr lang="en-US" altLang="zh-CN" sz="2000" dirty="0"/>
          </a:p>
          <a:p>
            <a:endParaRPr lang="en-US" altLang="zh-CN" sz="2000" dirty="0"/>
          </a:p>
          <a:p>
            <a:r>
              <a:rPr lang="zh-CN" altLang="zh-CN" sz="2000" b="1" dirty="0"/>
              <a:t>第</a:t>
            </a:r>
            <a:r>
              <a:rPr lang="en-US" altLang="zh-CN" sz="2000" b="1" dirty="0"/>
              <a:t>6</a:t>
            </a:r>
            <a:r>
              <a:rPr lang="zh-CN" altLang="zh-CN" sz="2000" b="1" dirty="0"/>
              <a:t>课</a:t>
            </a:r>
            <a:r>
              <a:rPr lang="en-US" altLang="zh-CN" sz="2000" b="1" dirty="0"/>
              <a:t>:  </a:t>
            </a:r>
            <a:r>
              <a:rPr lang="zh-CN" altLang="en-US" sz="2000" dirty="0"/>
              <a:t>你没有因为你不求</a:t>
            </a:r>
            <a:endParaRPr lang="en-US" altLang="zh-CN" sz="2000" dirty="0"/>
          </a:p>
          <a:p>
            <a:r>
              <a:rPr lang="zh-CN" altLang="en-US" sz="2000" b="1" dirty="0"/>
              <a:t>重点</a:t>
            </a:r>
            <a:endParaRPr lang="zh-CN" altLang="zh-C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/>
              <a:t>了解结业要求</a:t>
            </a:r>
            <a:endParaRPr lang="en-US" altLang="zh-C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/>
              <a:t>三种默想方法</a:t>
            </a:r>
            <a:endParaRPr lang="en-US" altLang="zh-CN" sz="2000" dirty="0"/>
          </a:p>
          <a:p>
            <a:r>
              <a:rPr lang="zh-CN" altLang="en-US" sz="2000" b="1" dirty="0"/>
              <a:t>注意事项：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/>
              <a:t>先到的人可以两两开始</a:t>
            </a:r>
            <a:r>
              <a:rPr lang="zh-CN" altLang="en-US" sz="2000"/>
              <a:t>背诵经文</a:t>
            </a:r>
            <a:endParaRPr lang="en-US" altLang="zh-CN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/>
              <a:t>进度检查，没有按照进度完成的，要制定改进方案</a:t>
            </a:r>
            <a:endParaRPr lang="en-US" altLang="zh-C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/>
              <a:t>强调用三种方法灵修</a:t>
            </a: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31726927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895F1E-38AE-4474-90A7-54AE27D14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第一册课程注意事项 </a:t>
            </a:r>
            <a:endParaRPr lang="en-GB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9B335E1-6375-4061-9D48-2E57B0AE6435}"/>
              </a:ext>
            </a:extLst>
          </p:cNvPr>
          <p:cNvSpPr txBox="1"/>
          <p:nvPr/>
        </p:nvSpPr>
        <p:spPr>
          <a:xfrm>
            <a:off x="883085" y="1321496"/>
            <a:ext cx="783503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000" b="1" dirty="0"/>
              <a:t>第</a:t>
            </a:r>
            <a:r>
              <a:rPr lang="en-US" altLang="zh-CN" sz="2000" b="1" dirty="0"/>
              <a:t>7</a:t>
            </a:r>
            <a:r>
              <a:rPr lang="zh-CN" altLang="zh-CN" sz="2000" b="1" dirty="0"/>
              <a:t>课</a:t>
            </a:r>
            <a:r>
              <a:rPr lang="en-US" altLang="zh-CN" sz="2000" b="1" dirty="0"/>
              <a:t>:  </a:t>
            </a:r>
            <a:r>
              <a:rPr lang="zh-CN" altLang="en-US" dirty="0"/>
              <a:t>祷告的真实目的</a:t>
            </a:r>
            <a:endParaRPr lang="en-US" altLang="zh-CN" dirty="0"/>
          </a:p>
          <a:p>
            <a:r>
              <a:rPr lang="zh-CN" altLang="en-US" sz="2000" b="1" dirty="0"/>
              <a:t>重点</a:t>
            </a:r>
            <a:endParaRPr lang="zh-CN" altLang="zh-C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dirty="0"/>
              <a:t>WAR</a:t>
            </a:r>
            <a:r>
              <a:rPr lang="zh-CN" altLang="en-US" sz="2000" dirty="0"/>
              <a:t>祷告</a:t>
            </a:r>
            <a:endParaRPr lang="en-US" altLang="zh-CN" sz="2000" dirty="0"/>
          </a:p>
          <a:p>
            <a:r>
              <a:rPr lang="zh-CN" altLang="en-US" sz="2000" b="1" dirty="0"/>
              <a:t>注意事项：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/>
              <a:t>进度检查，没有按照进度完成的，要制定改进方案</a:t>
            </a:r>
            <a:endParaRPr lang="en-US" altLang="zh-C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dirty="0"/>
              <a:t>WAR</a:t>
            </a:r>
            <a:r>
              <a:rPr lang="zh-CN" altLang="en-US" sz="2000" dirty="0"/>
              <a:t>祷告操练</a:t>
            </a:r>
            <a:endParaRPr lang="en-US" altLang="zh-C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/>
              <a:t>提醒接下来灵修需要有回应祷告</a:t>
            </a:r>
            <a:endParaRPr lang="en-US" altLang="zh-C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000" dirty="0"/>
          </a:p>
          <a:p>
            <a:r>
              <a:rPr lang="zh-CN" altLang="zh-CN" sz="2000" b="1" dirty="0"/>
              <a:t>第</a:t>
            </a:r>
            <a:r>
              <a:rPr lang="en-US" altLang="zh-CN" sz="2000" b="1" dirty="0"/>
              <a:t>8</a:t>
            </a:r>
            <a:r>
              <a:rPr lang="zh-CN" altLang="zh-CN" sz="2000" b="1" dirty="0"/>
              <a:t>课</a:t>
            </a:r>
            <a:r>
              <a:rPr lang="en-US" altLang="zh-CN" sz="2000" b="1" dirty="0"/>
              <a:t>: </a:t>
            </a:r>
            <a:r>
              <a:rPr lang="zh-CN" altLang="en-US" sz="2000" dirty="0"/>
              <a:t>改变生命的秘诀</a:t>
            </a:r>
            <a:endParaRPr lang="en-US" altLang="zh-CN" sz="2000" dirty="0"/>
          </a:p>
          <a:p>
            <a:r>
              <a:rPr lang="zh-CN" altLang="en-US" sz="2000" b="1" dirty="0"/>
              <a:t>重点</a:t>
            </a:r>
            <a:endParaRPr lang="zh-CN" altLang="zh-C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/>
              <a:t>强调行出来</a:t>
            </a:r>
            <a:endParaRPr lang="en-US" altLang="zh-CN" sz="2000" dirty="0"/>
          </a:p>
          <a:p>
            <a:r>
              <a:rPr lang="zh-CN" altLang="en-US" sz="2000" b="1" dirty="0"/>
              <a:t>注意事项：</a:t>
            </a:r>
            <a:endParaRPr lang="en-US" altLang="zh-CN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000" dirty="0"/>
              <a:t>进度检查，没有按照进度完成的，要制定改进方案</a:t>
            </a: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000" dirty="0"/>
              <a:t>灵修笔记分享需要有回应祷告</a:t>
            </a:r>
            <a:endParaRPr lang="en-US" altLang="zh-CN" sz="2000" dirty="0"/>
          </a:p>
          <a:p>
            <a:endParaRPr lang="en-US" altLang="zh-CN" sz="2000" b="1" dirty="0"/>
          </a:p>
        </p:txBody>
      </p:sp>
    </p:spTree>
    <p:extLst>
      <p:ext uri="{BB962C8B-B14F-4D97-AF65-F5344CB8AC3E}">
        <p14:creationId xmlns:p14="http://schemas.microsoft.com/office/powerpoint/2010/main" val="32359018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895F1E-38AE-4474-90A7-54AE27D14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第一册课程注意事项 </a:t>
            </a:r>
            <a:endParaRPr lang="en-GB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9B335E1-6375-4061-9D48-2E57B0AE6435}"/>
              </a:ext>
            </a:extLst>
          </p:cNvPr>
          <p:cNvSpPr txBox="1"/>
          <p:nvPr/>
        </p:nvSpPr>
        <p:spPr>
          <a:xfrm>
            <a:off x="883085" y="1321496"/>
            <a:ext cx="783503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000" b="1" dirty="0"/>
              <a:t>第</a:t>
            </a:r>
            <a:r>
              <a:rPr lang="en-US" altLang="zh-CN" sz="2000" b="1" dirty="0"/>
              <a:t>9</a:t>
            </a:r>
            <a:r>
              <a:rPr lang="zh-CN" altLang="zh-CN" sz="2000" b="1" dirty="0"/>
              <a:t>课</a:t>
            </a:r>
            <a:r>
              <a:rPr lang="en-US" altLang="zh-CN" sz="2000" b="1" dirty="0"/>
              <a:t>: </a:t>
            </a:r>
            <a:r>
              <a:rPr lang="zh-CN" altLang="en-US" sz="2000" dirty="0"/>
              <a:t>男人是斗牛犬</a:t>
            </a:r>
            <a:endParaRPr lang="en-US" altLang="zh-CN" sz="2000" dirty="0"/>
          </a:p>
          <a:p>
            <a:r>
              <a:rPr lang="zh-CN" altLang="en-US" sz="2000" b="1" dirty="0"/>
              <a:t>重点</a:t>
            </a:r>
            <a:endParaRPr lang="zh-CN" altLang="zh-C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/>
              <a:t>强调斗牛犬咬定目标不放松</a:t>
            </a:r>
            <a:endParaRPr lang="en-US" altLang="zh-CN" sz="2000" dirty="0"/>
          </a:p>
          <a:p>
            <a:r>
              <a:rPr lang="zh-CN" altLang="en-US" sz="2000" b="1" dirty="0"/>
              <a:t>注意事项：</a:t>
            </a:r>
            <a:endParaRPr lang="en-US" altLang="zh-CN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000" dirty="0"/>
              <a:t>进度检查，没有按照进度完成的，要制定改进方案</a:t>
            </a: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000" dirty="0"/>
              <a:t>灵修笔记分享需要有回应祷告</a:t>
            </a: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000" dirty="0"/>
              <a:t>建议接下来一周暂停学习新内容，做第一册结业，彼此鼓励，同时</a:t>
            </a:r>
            <a:r>
              <a:rPr lang="zh-CN" altLang="en-US" sz="2000"/>
              <a:t>也让进度落后的</a:t>
            </a:r>
            <a:r>
              <a:rPr lang="zh-CN" altLang="en-US" sz="2000" dirty="0"/>
              <a:t>弟兄可以赶上来。</a:t>
            </a:r>
            <a:endParaRPr lang="en-US" altLang="zh-C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000" dirty="0"/>
              <a:t>强调团队，一起第一册结业</a:t>
            </a:r>
            <a:endParaRPr lang="en-US" altLang="zh-CN" sz="2000" dirty="0"/>
          </a:p>
          <a:p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9354339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895F1E-38AE-4474-90A7-54AE27D14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第一册结业：与 神同行</a:t>
            </a:r>
            <a:endParaRPr lang="en-US" altLang="zh-CN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9B335E1-6375-4061-9D48-2E57B0AE6435}"/>
              </a:ext>
            </a:extLst>
          </p:cNvPr>
          <p:cNvSpPr txBox="1"/>
          <p:nvPr/>
        </p:nvSpPr>
        <p:spPr>
          <a:xfrm>
            <a:off x="673098" y="1028700"/>
            <a:ext cx="6394537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/>
              <a:t>准备：</a:t>
            </a:r>
            <a:endParaRPr lang="en-US" altLang="zh-CN" sz="2000" b="1" dirty="0"/>
          </a:p>
          <a:p>
            <a:r>
              <a:rPr lang="zh-CN" altLang="en-US" sz="1600" dirty="0"/>
              <a:t>场地（投影，拍照，录像）</a:t>
            </a:r>
            <a:endParaRPr lang="en-US" altLang="zh-CN" sz="1600" dirty="0"/>
          </a:p>
          <a:p>
            <a:r>
              <a:rPr lang="zh-CN" altLang="en-US" sz="1600" dirty="0"/>
              <a:t>勇士服（</a:t>
            </a:r>
            <a:r>
              <a:rPr lang="en-US" altLang="zh-CN" sz="1600" dirty="0"/>
              <a:t>T</a:t>
            </a:r>
            <a:r>
              <a:rPr lang="zh-CN" altLang="en-US" sz="1600" dirty="0"/>
              <a:t>恤</a:t>
            </a:r>
            <a:r>
              <a:rPr lang="en-US" altLang="zh-CN" sz="1600" dirty="0"/>
              <a:t>/</a:t>
            </a:r>
            <a:r>
              <a:rPr lang="zh-CN" altLang="en-US" sz="1600" dirty="0"/>
              <a:t>马甲</a:t>
            </a:r>
            <a:r>
              <a:rPr lang="en-US" altLang="zh-CN" sz="1600" dirty="0"/>
              <a:t>/</a:t>
            </a:r>
            <a:r>
              <a:rPr lang="zh-CN" altLang="en-US" sz="1600" dirty="0"/>
              <a:t>衬衫）</a:t>
            </a:r>
            <a:endParaRPr lang="en-US" altLang="zh-CN" sz="1600" dirty="0"/>
          </a:p>
          <a:p>
            <a:r>
              <a:rPr lang="zh-CN" altLang="en-US" sz="1600" dirty="0"/>
              <a:t>学习视频制作</a:t>
            </a:r>
            <a:endParaRPr lang="en-US" altLang="zh-CN" sz="1600" dirty="0"/>
          </a:p>
          <a:p>
            <a:r>
              <a:rPr lang="zh-CN" altLang="en-US" sz="1600" dirty="0"/>
              <a:t>聚餐（如果有）</a:t>
            </a:r>
            <a:endParaRPr lang="en-US" altLang="zh-CN" sz="1600" dirty="0"/>
          </a:p>
          <a:p>
            <a:r>
              <a:rPr lang="zh-CN" altLang="en-US" sz="1600" dirty="0"/>
              <a:t>游戏小奖品</a:t>
            </a:r>
            <a:endParaRPr lang="en-US" altLang="zh-CN" sz="1600" dirty="0"/>
          </a:p>
          <a:p>
            <a:endParaRPr lang="en-US" altLang="zh-CN" sz="1600" dirty="0"/>
          </a:p>
          <a:p>
            <a:r>
              <a:rPr lang="zh-CN" altLang="en-US" sz="2000" b="1" dirty="0"/>
              <a:t>流程：</a:t>
            </a:r>
            <a:endParaRPr lang="en-US" altLang="zh-CN" sz="2000" b="1" dirty="0"/>
          </a:p>
          <a:p>
            <a:r>
              <a:rPr lang="zh-CN" altLang="en-US" sz="1600" dirty="0"/>
              <a:t>入场</a:t>
            </a:r>
            <a:r>
              <a:rPr lang="en-US" altLang="zh-CN" sz="1600" dirty="0"/>
              <a:t>/</a:t>
            </a:r>
            <a:r>
              <a:rPr lang="zh-CN" altLang="en-US" sz="1600" dirty="0"/>
              <a:t>课程学习视频</a:t>
            </a:r>
            <a:endParaRPr lang="en-US" altLang="zh-CN" sz="1600" dirty="0"/>
          </a:p>
          <a:p>
            <a:r>
              <a:rPr lang="zh-CN" altLang="en-US" sz="1600" dirty="0"/>
              <a:t>开场（自我介绍，强调每位开始分享时候先自我介绍）</a:t>
            </a:r>
            <a:endParaRPr lang="en-US" altLang="zh-CN" sz="1600" dirty="0"/>
          </a:p>
          <a:p>
            <a:r>
              <a:rPr lang="zh-CN" altLang="en-US" sz="1600" dirty="0"/>
              <a:t>敬拜</a:t>
            </a:r>
            <a:endParaRPr lang="en-US" altLang="zh-CN" sz="1600" dirty="0"/>
          </a:p>
          <a:p>
            <a:r>
              <a:rPr lang="zh-CN" altLang="en-US" sz="1600" dirty="0"/>
              <a:t>祷告</a:t>
            </a:r>
            <a:endParaRPr lang="en-US" altLang="zh-CN" sz="1600" dirty="0"/>
          </a:p>
          <a:p>
            <a:r>
              <a:rPr lang="zh-CN" altLang="en-US" sz="1600" dirty="0"/>
              <a:t>第一册内容回顾（内容回顾</a:t>
            </a:r>
            <a:r>
              <a:rPr lang="en-US" altLang="zh-CN" sz="1600" dirty="0"/>
              <a:t>PPT</a:t>
            </a:r>
            <a:r>
              <a:rPr lang="zh-CN" altLang="en-US" sz="1600" dirty="0"/>
              <a:t>，并带大家复习一下</a:t>
            </a:r>
            <a:r>
              <a:rPr lang="en-US" altLang="zh-CN" sz="1600" dirty="0"/>
              <a:t>7</a:t>
            </a:r>
            <a:r>
              <a:rPr lang="zh-CN" altLang="en-US" sz="1600" dirty="0"/>
              <a:t>段经文）</a:t>
            </a:r>
            <a:endParaRPr lang="en-US" altLang="zh-CN" sz="1600" dirty="0"/>
          </a:p>
          <a:p>
            <a:r>
              <a:rPr lang="zh-CN" altLang="en-US" sz="1600" dirty="0"/>
              <a:t>经文背诵（每组请</a:t>
            </a:r>
            <a:r>
              <a:rPr lang="en-US" altLang="zh-CN" sz="1600" dirty="0"/>
              <a:t>1-2</a:t>
            </a:r>
            <a:r>
              <a:rPr lang="zh-CN" altLang="en-US" sz="1600" dirty="0"/>
              <a:t>位背诵</a:t>
            </a:r>
            <a:r>
              <a:rPr lang="en-US" altLang="zh-CN" sz="1600" dirty="0"/>
              <a:t>7</a:t>
            </a:r>
            <a:r>
              <a:rPr lang="zh-CN" altLang="en-US" sz="1600" dirty="0"/>
              <a:t>段经文）</a:t>
            </a:r>
            <a:endParaRPr lang="en-US" altLang="zh-CN" sz="1600" dirty="0"/>
          </a:p>
          <a:p>
            <a:r>
              <a:rPr lang="zh-CN" altLang="en-US" sz="1600" dirty="0"/>
              <a:t>经文抽背（每组</a:t>
            </a:r>
            <a:r>
              <a:rPr lang="en-US" altLang="zh-CN" sz="1600" dirty="0"/>
              <a:t>1-2</a:t>
            </a:r>
            <a:r>
              <a:rPr lang="zh-CN" altLang="en-US" sz="1600" dirty="0"/>
              <a:t>人</a:t>
            </a:r>
            <a:r>
              <a:rPr lang="en-US" altLang="zh-CN" sz="1600" dirty="0"/>
              <a:t>3-4</a:t>
            </a:r>
            <a:r>
              <a:rPr lang="zh-CN" altLang="en-US" sz="1600" dirty="0"/>
              <a:t>轮经文转盘抽背）</a:t>
            </a:r>
            <a:endParaRPr lang="en-US" altLang="zh-CN" sz="1600" dirty="0"/>
          </a:p>
          <a:p>
            <a:r>
              <a:rPr lang="zh-CN" altLang="en-US" sz="1600" dirty="0"/>
              <a:t>灵修分享（每组</a:t>
            </a:r>
            <a:r>
              <a:rPr lang="en-US" altLang="zh-CN" sz="1600" dirty="0"/>
              <a:t>1-2</a:t>
            </a:r>
            <a:r>
              <a:rPr lang="zh-CN" altLang="en-US" sz="1600" dirty="0"/>
              <a:t>人）</a:t>
            </a:r>
            <a:endParaRPr lang="en-US" altLang="zh-CN" sz="1600" dirty="0"/>
          </a:p>
          <a:p>
            <a:r>
              <a:rPr lang="zh-CN" altLang="en-US" sz="1600" dirty="0"/>
              <a:t>学习心得分享（每组</a:t>
            </a:r>
            <a:r>
              <a:rPr lang="en-US" altLang="zh-CN" sz="1600" dirty="0"/>
              <a:t>1-2</a:t>
            </a:r>
            <a:r>
              <a:rPr lang="zh-CN" altLang="en-US" sz="1600" dirty="0"/>
              <a:t>人）</a:t>
            </a:r>
            <a:endParaRPr lang="en-US" altLang="zh-CN" sz="1600" dirty="0"/>
          </a:p>
          <a:p>
            <a:r>
              <a:rPr lang="zh-CN" altLang="en-US" sz="1600" dirty="0"/>
              <a:t>带领者分享学习情况（各组带领者）</a:t>
            </a:r>
            <a:endParaRPr lang="en-US" altLang="zh-CN" sz="1600" dirty="0"/>
          </a:p>
          <a:p>
            <a:r>
              <a:rPr lang="zh-CN" altLang="en-US" sz="1600" dirty="0"/>
              <a:t>牧者展望</a:t>
            </a:r>
            <a:endParaRPr lang="en-US" altLang="zh-CN" sz="1600" dirty="0"/>
          </a:p>
          <a:p>
            <a:r>
              <a:rPr lang="zh-CN" altLang="en-US" sz="1600" dirty="0"/>
              <a:t>祝福祷告</a:t>
            </a:r>
            <a:endParaRPr lang="en-US" altLang="zh-CN" sz="1600" dirty="0"/>
          </a:p>
          <a:p>
            <a:r>
              <a:rPr lang="zh-CN" altLang="en-US" sz="1600" dirty="0"/>
              <a:t>合影（照片，短视频）</a:t>
            </a:r>
            <a:endParaRPr lang="en-US" altLang="zh-CN" sz="1600" dirty="0"/>
          </a:p>
          <a:p>
            <a:endParaRPr lang="en-US" altLang="zh-CN" sz="1600" dirty="0"/>
          </a:p>
          <a:p>
            <a:r>
              <a:rPr lang="zh-CN" altLang="en-US" sz="2000" b="1" dirty="0"/>
              <a:t>聚餐</a:t>
            </a:r>
            <a:endParaRPr lang="en-US" altLang="zh-CN" sz="2000" b="1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63734FA-6CE3-40F7-887F-D9335115A29F}"/>
              </a:ext>
            </a:extLst>
          </p:cNvPr>
          <p:cNvSpPr txBox="1"/>
          <p:nvPr/>
        </p:nvSpPr>
        <p:spPr>
          <a:xfrm>
            <a:off x="7277622" y="1321496"/>
            <a:ext cx="46785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/>
              <a:t>重点：</a:t>
            </a:r>
            <a:endParaRPr lang="en-US" altLang="zh-CN" sz="2000" b="1" dirty="0"/>
          </a:p>
          <a:p>
            <a:r>
              <a:rPr lang="zh-CN" altLang="en-US" dirty="0"/>
              <a:t>活动目的是检查成果，彼此鼓励，携手前行</a:t>
            </a:r>
            <a:endParaRPr lang="en-US" altLang="zh-CN" dirty="0"/>
          </a:p>
          <a:p>
            <a:endParaRPr lang="en-US" altLang="zh-CN" sz="2000" b="1" dirty="0"/>
          </a:p>
          <a:p>
            <a:r>
              <a:rPr lang="zh-CN" altLang="en-US" sz="2000" b="1" dirty="0"/>
              <a:t>注意事项：</a:t>
            </a:r>
            <a:endParaRPr lang="en-US" altLang="zh-CN" sz="2000" b="1" dirty="0"/>
          </a:p>
          <a:p>
            <a:r>
              <a:rPr lang="zh-CN" altLang="en-US" dirty="0"/>
              <a:t>多组一起活动比较好</a:t>
            </a:r>
            <a:endParaRPr lang="en-US" altLang="zh-CN" dirty="0"/>
          </a:p>
          <a:p>
            <a:r>
              <a:rPr lang="zh-CN" altLang="en-US" dirty="0"/>
              <a:t>提前通知要背诵经文，督促经文背诵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sz="2000" b="1" dirty="0"/>
              <a:t>口号：</a:t>
            </a:r>
            <a:endParaRPr lang="en-US" altLang="zh-CN" sz="2000" b="1" dirty="0"/>
          </a:p>
          <a:p>
            <a:r>
              <a:rPr lang="zh-CN" altLang="en-US" sz="2000" b="1" dirty="0"/>
              <a:t>男人是勇士，</a:t>
            </a:r>
            <a:endParaRPr lang="en-US" altLang="zh-CN" sz="2000" b="1" dirty="0"/>
          </a:p>
          <a:p>
            <a:r>
              <a:rPr lang="zh-CN" altLang="en-US" sz="2000" b="1" dirty="0"/>
              <a:t>帮助男人在生命中得胜！得胜！得胜！</a:t>
            </a:r>
            <a:endParaRPr lang="en-US" altLang="zh-CN" sz="2000" b="1" dirty="0"/>
          </a:p>
        </p:txBody>
      </p:sp>
    </p:spTree>
    <p:extLst>
      <p:ext uri="{BB962C8B-B14F-4D97-AF65-F5344CB8AC3E}">
        <p14:creationId xmlns:p14="http://schemas.microsoft.com/office/powerpoint/2010/main" val="6800967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895F1E-38AE-4474-90A7-54AE27D14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第二册课程注意事项 </a:t>
            </a:r>
            <a:endParaRPr lang="en-GB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9B335E1-6375-4061-9D48-2E57B0AE6435}"/>
              </a:ext>
            </a:extLst>
          </p:cNvPr>
          <p:cNvSpPr txBox="1"/>
          <p:nvPr/>
        </p:nvSpPr>
        <p:spPr>
          <a:xfrm>
            <a:off x="883085" y="1321496"/>
            <a:ext cx="783503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000" b="1" dirty="0"/>
          </a:p>
          <a:p>
            <a:r>
              <a:rPr lang="zh-CN" altLang="en-US" sz="2000" b="1" dirty="0"/>
              <a:t>领袖提醒模板 </a:t>
            </a:r>
            <a:endParaRPr lang="en-US" altLang="zh-CN" sz="2000" b="1" dirty="0"/>
          </a:p>
          <a:p>
            <a:endParaRPr lang="en-US" altLang="zh-CN" sz="2800" b="1" dirty="0"/>
          </a:p>
          <a:p>
            <a:r>
              <a:rPr lang="zh-CN" altLang="en-US" sz="2000" b="1" dirty="0"/>
              <a:t>带领者依然要陪伴，最好是参加每一次课，至少要观察每一位组员带领一次课程。</a:t>
            </a:r>
            <a:endParaRPr lang="en-US" altLang="zh-CN" sz="2000" b="1" dirty="0"/>
          </a:p>
          <a:p>
            <a:endParaRPr lang="en-US" altLang="zh-CN" sz="2000" b="1" dirty="0"/>
          </a:p>
          <a:p>
            <a:r>
              <a:rPr lang="zh-CN" altLang="zh-CN" sz="2000" b="1" dirty="0"/>
              <a:t>第</a:t>
            </a:r>
            <a:r>
              <a:rPr lang="en-US" altLang="zh-CN" sz="2000" b="1" dirty="0"/>
              <a:t>1-4</a:t>
            </a:r>
            <a:r>
              <a:rPr lang="zh-CN" altLang="zh-CN" sz="2000" b="1" dirty="0"/>
              <a:t>课</a:t>
            </a:r>
            <a:r>
              <a:rPr lang="en-US" altLang="zh-CN" sz="2000" b="1" dirty="0"/>
              <a:t> </a:t>
            </a:r>
            <a:r>
              <a:rPr lang="zh-CN" altLang="en-US" sz="2000" b="1" dirty="0"/>
              <a:t>注意事项：</a:t>
            </a:r>
            <a:endParaRPr lang="en-US" altLang="zh-CN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每周分享“如何表示你很看重你的妻子”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zh-CN" sz="2000" b="1" dirty="0"/>
              <a:t>第</a:t>
            </a:r>
            <a:r>
              <a:rPr lang="en-US" altLang="zh-CN" sz="2000" b="1" dirty="0"/>
              <a:t>5-8</a:t>
            </a:r>
            <a:r>
              <a:rPr lang="zh-CN" altLang="zh-CN" sz="2000" b="1" dirty="0"/>
              <a:t>课</a:t>
            </a:r>
            <a:r>
              <a:rPr lang="en-US" altLang="zh-CN" sz="2000" b="1" dirty="0"/>
              <a:t> </a:t>
            </a:r>
            <a:r>
              <a:rPr lang="zh-CN" altLang="en-US" sz="2000" b="1" dirty="0"/>
              <a:t>注意事项：</a:t>
            </a:r>
            <a:endParaRPr lang="en-US" altLang="zh-CN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每周每人分享“父子</a:t>
            </a:r>
            <a:r>
              <a:rPr lang="en-US" altLang="zh-CN" dirty="0"/>
              <a:t>/</a:t>
            </a:r>
            <a:r>
              <a:rPr lang="zh-CN" altLang="en-US" dirty="0"/>
              <a:t>父女时间”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强调“</a:t>
            </a:r>
            <a:r>
              <a:rPr lang="en-US" altLang="zh-CN" dirty="0"/>
              <a:t>1</a:t>
            </a:r>
            <a:r>
              <a:rPr lang="zh-CN" altLang="en-US" dirty="0"/>
              <a:t>对</a:t>
            </a:r>
            <a:r>
              <a:rPr lang="en-US" altLang="zh-CN" dirty="0"/>
              <a:t>1</a:t>
            </a:r>
            <a:r>
              <a:rPr lang="zh-CN" altLang="en-US" dirty="0"/>
              <a:t>”，遵从原则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以孩子为中心，是问孩子要做什么，而不是你要孩子做什么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高质量的陪伴，不是坐在边上看手机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子女不在身边的可以远程沟通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成年子女也可以每周“</a:t>
            </a:r>
            <a:r>
              <a:rPr lang="en-US" altLang="zh-CN" dirty="0"/>
              <a:t>1</a:t>
            </a:r>
            <a:r>
              <a:rPr lang="zh-CN" altLang="en-US" dirty="0"/>
              <a:t>对</a:t>
            </a:r>
            <a:r>
              <a:rPr lang="en-US" altLang="zh-CN" dirty="0"/>
              <a:t>1</a:t>
            </a:r>
            <a:r>
              <a:rPr lang="zh-CN" altLang="en-US" dirty="0"/>
              <a:t>”</a:t>
            </a:r>
            <a:endParaRPr lang="en-US" altLang="zh-CN" dirty="0"/>
          </a:p>
        </p:txBody>
      </p:sp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94B6B043-7DE2-4BAE-8AC6-F615A13E2ED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719264"/>
              </p:ext>
            </p:extLst>
          </p:nvPr>
        </p:nvGraphicFramePr>
        <p:xfrm>
          <a:off x="3152384" y="1496860"/>
          <a:ext cx="914400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3" name="Document" showAsIcon="1" r:id="rId3" imgW="914400" imgH="783720" progId="Word.Document.12">
                  <p:embed/>
                </p:oleObj>
              </mc:Choice>
              <mc:Fallback>
                <p:oleObj name="Document" showAsIcon="1" r:id="rId3" imgW="914400" imgH="78372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52384" y="1496860"/>
                        <a:ext cx="914400" cy="784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54760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895F1E-38AE-4474-90A7-54AE27D14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第二册结业：盟约</a:t>
            </a:r>
            <a:r>
              <a:rPr lang="en-US" altLang="zh-CN" dirty="0"/>
              <a:t>-</a:t>
            </a:r>
            <a:r>
              <a:rPr lang="zh-CN" altLang="en-US" dirty="0"/>
              <a:t>婚姻家庭</a:t>
            </a:r>
            <a:endParaRPr lang="en-GB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9B335E1-6375-4061-9D48-2E57B0AE6435}"/>
              </a:ext>
            </a:extLst>
          </p:cNvPr>
          <p:cNvSpPr txBox="1"/>
          <p:nvPr/>
        </p:nvSpPr>
        <p:spPr>
          <a:xfrm>
            <a:off x="883085" y="1321496"/>
            <a:ext cx="6394537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/>
              <a:t>准备：</a:t>
            </a:r>
            <a:endParaRPr lang="en-US" altLang="zh-CN" sz="2000" b="1" dirty="0"/>
          </a:p>
          <a:p>
            <a:r>
              <a:rPr lang="zh-CN" altLang="en-US" sz="1600" dirty="0"/>
              <a:t>活动安排（最好是外出活动，中间安排分享）</a:t>
            </a:r>
            <a:endParaRPr lang="en-US" altLang="zh-CN" sz="1600" dirty="0"/>
          </a:p>
          <a:p>
            <a:r>
              <a:rPr lang="zh-CN" altLang="en-US" sz="1600" dirty="0"/>
              <a:t>勇士服（</a:t>
            </a:r>
            <a:r>
              <a:rPr lang="en-US" altLang="zh-CN" sz="1600" dirty="0"/>
              <a:t>T</a:t>
            </a:r>
            <a:r>
              <a:rPr lang="zh-CN" altLang="en-US" sz="1600" dirty="0"/>
              <a:t>恤</a:t>
            </a:r>
            <a:r>
              <a:rPr lang="en-US" altLang="zh-CN" sz="1600" dirty="0"/>
              <a:t>/</a:t>
            </a:r>
            <a:r>
              <a:rPr lang="zh-CN" altLang="en-US" sz="1600" dirty="0"/>
              <a:t>马甲</a:t>
            </a:r>
            <a:r>
              <a:rPr lang="en-US" altLang="zh-CN" sz="1600" dirty="0"/>
              <a:t>/</a:t>
            </a:r>
            <a:r>
              <a:rPr lang="zh-CN" altLang="en-US" sz="1600" dirty="0"/>
              <a:t>衬衫）</a:t>
            </a:r>
            <a:endParaRPr lang="en-US" altLang="zh-CN" sz="1600" dirty="0"/>
          </a:p>
          <a:p>
            <a:r>
              <a:rPr lang="zh-CN" altLang="en-US" sz="1600" dirty="0"/>
              <a:t>学习视频制作</a:t>
            </a:r>
            <a:endParaRPr lang="en-US" altLang="zh-CN" sz="1600" dirty="0"/>
          </a:p>
          <a:p>
            <a:endParaRPr lang="en-US" altLang="zh-CN" sz="2000" b="1" dirty="0"/>
          </a:p>
          <a:p>
            <a:r>
              <a:rPr lang="zh-CN" altLang="en-US" sz="2000" b="1" dirty="0"/>
              <a:t>流程：</a:t>
            </a:r>
            <a:endParaRPr lang="en-US" altLang="zh-CN" sz="2000" b="1" dirty="0"/>
          </a:p>
          <a:p>
            <a:r>
              <a:rPr lang="zh-CN" altLang="en-US" sz="1600" dirty="0"/>
              <a:t>祷告</a:t>
            </a:r>
            <a:endParaRPr lang="en-US" altLang="zh-CN" sz="1600" dirty="0"/>
          </a:p>
          <a:p>
            <a:r>
              <a:rPr lang="zh-CN" altLang="en-US" sz="1600" dirty="0"/>
              <a:t>敬拜</a:t>
            </a:r>
            <a:endParaRPr lang="en-US" altLang="zh-CN" sz="1600" dirty="0"/>
          </a:p>
          <a:p>
            <a:r>
              <a:rPr lang="zh-CN" altLang="en-US" sz="1600" dirty="0"/>
              <a:t>第二册复习（回顾时带大家一起背诵</a:t>
            </a:r>
            <a:r>
              <a:rPr lang="en-US" altLang="zh-CN" sz="1600" dirty="0"/>
              <a:t>7</a:t>
            </a:r>
            <a:r>
              <a:rPr lang="zh-CN" altLang="en-US" sz="1600" dirty="0"/>
              <a:t>段经文）</a:t>
            </a:r>
            <a:endParaRPr lang="en-US" altLang="zh-CN" sz="1600" dirty="0"/>
          </a:p>
          <a:p>
            <a:r>
              <a:rPr lang="zh-CN" altLang="en-US" sz="1600" dirty="0"/>
              <a:t>经文背诵（随机抽每组</a:t>
            </a:r>
            <a:r>
              <a:rPr lang="en-US" altLang="zh-CN" sz="1600" dirty="0"/>
              <a:t>1-2</a:t>
            </a:r>
            <a:r>
              <a:rPr lang="zh-CN" altLang="en-US" sz="1600" dirty="0"/>
              <a:t>人</a:t>
            </a:r>
            <a:r>
              <a:rPr lang="en-US" altLang="zh-CN" sz="1600" dirty="0"/>
              <a:t>7</a:t>
            </a:r>
            <a:r>
              <a:rPr lang="zh-CN" altLang="en-US" sz="1600" dirty="0"/>
              <a:t>段全背</a:t>
            </a:r>
            <a:r>
              <a:rPr lang="en-US" altLang="zh-CN" sz="1600" dirty="0"/>
              <a:t>/</a:t>
            </a:r>
            <a:r>
              <a:rPr lang="zh-CN" altLang="en-US" sz="1600" dirty="0"/>
              <a:t>全部人经文背诵接龙</a:t>
            </a:r>
            <a:r>
              <a:rPr lang="en-US" altLang="zh-CN" sz="1600" dirty="0"/>
              <a:t>/</a:t>
            </a:r>
            <a:r>
              <a:rPr lang="zh-CN" altLang="en-US" sz="1600" dirty="0"/>
              <a:t>经文转盘）</a:t>
            </a:r>
            <a:endParaRPr lang="en-US" altLang="zh-CN" sz="1600" dirty="0"/>
          </a:p>
          <a:p>
            <a:r>
              <a:rPr lang="zh-CN" altLang="en-US" sz="1600" dirty="0"/>
              <a:t>背诵我对婚姻的承诺（一起</a:t>
            </a:r>
            <a:r>
              <a:rPr lang="en-US" altLang="zh-CN" sz="1600" dirty="0"/>
              <a:t>/</a:t>
            </a:r>
            <a:r>
              <a:rPr lang="zh-CN" altLang="en-US" sz="1600" dirty="0"/>
              <a:t>拉着妻子手）</a:t>
            </a:r>
            <a:endParaRPr lang="en-US" altLang="zh-CN" sz="1600" dirty="0"/>
          </a:p>
          <a:p>
            <a:r>
              <a:rPr lang="zh-CN" altLang="en-US" sz="1600" dirty="0"/>
              <a:t>送礼物给妻子</a:t>
            </a:r>
            <a:endParaRPr lang="en-US" altLang="zh-CN" sz="1600" dirty="0"/>
          </a:p>
          <a:p>
            <a:r>
              <a:rPr lang="zh-CN" altLang="en-US" sz="1600" dirty="0"/>
              <a:t>妻子</a:t>
            </a:r>
            <a:r>
              <a:rPr lang="en-US" altLang="zh-CN" sz="1600" dirty="0"/>
              <a:t>/</a:t>
            </a:r>
            <a:r>
              <a:rPr lang="zh-CN" altLang="en-US" sz="1600" dirty="0"/>
              <a:t>孩子分享</a:t>
            </a:r>
            <a:endParaRPr lang="en-US" altLang="zh-CN" sz="1600" dirty="0"/>
          </a:p>
          <a:p>
            <a:r>
              <a:rPr lang="zh-CN" altLang="en-US" sz="1600" dirty="0"/>
              <a:t>学习感受分享</a:t>
            </a:r>
            <a:endParaRPr lang="en-US" altLang="zh-CN" sz="1600" dirty="0"/>
          </a:p>
          <a:p>
            <a:r>
              <a:rPr lang="zh-CN" altLang="en-US" sz="1600" dirty="0"/>
              <a:t>祝福祷告</a:t>
            </a:r>
            <a:endParaRPr lang="en-US" altLang="zh-CN" sz="1600" dirty="0"/>
          </a:p>
          <a:p>
            <a:r>
              <a:rPr lang="zh-CN" altLang="en-US" sz="1600" dirty="0"/>
              <a:t>合影（照片，短视频）</a:t>
            </a:r>
            <a:endParaRPr lang="en-US" altLang="zh-CN" sz="1600" dirty="0"/>
          </a:p>
          <a:p>
            <a:r>
              <a:rPr lang="zh-CN" altLang="en-US" b="1" dirty="0"/>
              <a:t>口号：</a:t>
            </a:r>
            <a:endParaRPr lang="en-US" altLang="zh-CN" b="1" dirty="0"/>
          </a:p>
          <a:p>
            <a:r>
              <a:rPr lang="zh-CN" altLang="en-US" b="1" dirty="0"/>
              <a:t>男人是勇士，帮助男人在生命中得胜，得胜！得胜！得胜！</a:t>
            </a:r>
            <a:endParaRPr lang="en-US" altLang="zh-CN" b="1" dirty="0"/>
          </a:p>
          <a:p>
            <a:endParaRPr lang="en-US" altLang="zh-CN" sz="2000" b="1" dirty="0"/>
          </a:p>
          <a:p>
            <a:r>
              <a:rPr lang="zh-CN" altLang="en-US" sz="2000" b="1" dirty="0"/>
              <a:t>聚餐</a:t>
            </a:r>
            <a:endParaRPr lang="en-US" altLang="zh-CN" sz="2000" b="1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63734FA-6CE3-40F7-887F-D9335115A29F}"/>
              </a:ext>
            </a:extLst>
          </p:cNvPr>
          <p:cNvSpPr txBox="1"/>
          <p:nvPr/>
        </p:nvSpPr>
        <p:spPr>
          <a:xfrm>
            <a:off x="7277622" y="1321496"/>
            <a:ext cx="467856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/>
              <a:t>重点：</a:t>
            </a:r>
            <a:endParaRPr lang="en-US" altLang="zh-CN" sz="2000" b="1" dirty="0"/>
          </a:p>
          <a:p>
            <a:r>
              <a:rPr lang="zh-CN" altLang="en-US" dirty="0"/>
              <a:t>活动目的是增进夫妻感情，加强亲子关系，鼓励弟兄改变</a:t>
            </a:r>
            <a:endParaRPr lang="en-US" altLang="zh-CN" dirty="0"/>
          </a:p>
          <a:p>
            <a:endParaRPr lang="en-US" altLang="zh-CN" sz="2000" b="1" dirty="0"/>
          </a:p>
          <a:p>
            <a:r>
              <a:rPr lang="zh-CN" altLang="en-US" sz="2000" b="1" dirty="0"/>
              <a:t>注意事项：</a:t>
            </a:r>
            <a:endParaRPr lang="en-US" altLang="zh-CN" sz="2000" b="1" dirty="0"/>
          </a:p>
          <a:p>
            <a:r>
              <a:rPr lang="zh-CN" altLang="en-US" dirty="0"/>
              <a:t>规模不宜太大，</a:t>
            </a:r>
            <a:r>
              <a:rPr lang="en-US" altLang="zh-CN" dirty="0"/>
              <a:t>1-3</a:t>
            </a:r>
            <a:r>
              <a:rPr lang="zh-CN" altLang="en-US" dirty="0"/>
              <a:t>组一起活动比较好</a:t>
            </a:r>
            <a:endParaRPr lang="en-US" altLang="zh-CN" dirty="0"/>
          </a:p>
          <a:p>
            <a:r>
              <a:rPr lang="zh-CN" altLang="en-US" dirty="0"/>
              <a:t>户外活动，或者近郊旅行比较好</a:t>
            </a:r>
            <a:endParaRPr lang="en-US" altLang="zh-CN" dirty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425621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895F1E-38AE-4474-90A7-54AE27D14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第三册课程注意事项 </a:t>
            </a:r>
            <a:endParaRPr lang="en-GB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9B335E1-6375-4061-9D48-2E57B0AE6435}"/>
              </a:ext>
            </a:extLst>
          </p:cNvPr>
          <p:cNvSpPr txBox="1"/>
          <p:nvPr/>
        </p:nvSpPr>
        <p:spPr>
          <a:xfrm>
            <a:off x="883085" y="1321496"/>
            <a:ext cx="7835030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000" b="1" dirty="0"/>
          </a:p>
          <a:p>
            <a:r>
              <a:rPr lang="zh-CN" altLang="en-US" sz="2000" b="1" dirty="0"/>
              <a:t>领袖提醒模板 </a:t>
            </a:r>
            <a:endParaRPr lang="en-US" altLang="zh-CN" sz="2000" b="1" dirty="0"/>
          </a:p>
          <a:p>
            <a:endParaRPr lang="en-US" altLang="zh-CN" sz="2000" b="1" dirty="0"/>
          </a:p>
          <a:p>
            <a:r>
              <a:rPr lang="zh-CN" altLang="en-US" sz="2000" b="1" dirty="0"/>
              <a:t>带领者依然要陪伴，最好是参加一些课程</a:t>
            </a:r>
            <a:endParaRPr lang="en-US" altLang="zh-CN" sz="2000" b="1" dirty="0"/>
          </a:p>
          <a:p>
            <a:endParaRPr lang="en-US" altLang="zh-CN" sz="2000" b="1" dirty="0"/>
          </a:p>
          <a:p>
            <a:r>
              <a:rPr lang="zh-CN" altLang="en-US" sz="2000" b="1" dirty="0"/>
              <a:t>金钱</a:t>
            </a:r>
            <a:endParaRPr lang="en-US" altLang="zh-CN" sz="2000" b="1" dirty="0"/>
          </a:p>
          <a:p>
            <a:r>
              <a:rPr lang="zh-CN" altLang="zh-CN" sz="2000" b="1" dirty="0"/>
              <a:t>第</a:t>
            </a:r>
            <a:r>
              <a:rPr lang="en-US" altLang="zh-CN" sz="2000" b="1" dirty="0"/>
              <a:t>1-5</a:t>
            </a:r>
            <a:r>
              <a:rPr lang="zh-CN" altLang="zh-CN" sz="2000" b="1" dirty="0"/>
              <a:t>课</a:t>
            </a:r>
            <a:r>
              <a:rPr lang="en-US" altLang="zh-CN" sz="2000" b="1" dirty="0"/>
              <a:t>:</a:t>
            </a:r>
            <a:endParaRPr lang="zh-CN" altLang="zh-CN" sz="2000" dirty="0"/>
          </a:p>
          <a:p>
            <a:endParaRPr lang="en-US" altLang="zh-CN" dirty="0"/>
          </a:p>
          <a:p>
            <a:r>
              <a:rPr lang="zh-CN" altLang="en-US" sz="2000" b="1" dirty="0"/>
              <a:t>艰难时刻</a:t>
            </a:r>
            <a:r>
              <a:rPr lang="zh-CN" altLang="en-US" b="1" dirty="0"/>
              <a:t>、</a:t>
            </a:r>
            <a:endParaRPr lang="en-US" altLang="zh-CN" dirty="0"/>
          </a:p>
          <a:p>
            <a:r>
              <a:rPr lang="zh-CN" altLang="zh-CN" sz="2000" b="1" dirty="0"/>
              <a:t>第</a:t>
            </a:r>
            <a:r>
              <a:rPr lang="en-US" altLang="zh-CN" sz="2000" b="1" dirty="0"/>
              <a:t>6-7</a:t>
            </a:r>
            <a:r>
              <a:rPr lang="zh-CN" altLang="zh-CN" sz="2000" b="1" dirty="0"/>
              <a:t>课</a:t>
            </a:r>
            <a:r>
              <a:rPr lang="en-US" altLang="zh-CN" sz="2000" b="1" dirty="0"/>
              <a:t>:</a:t>
            </a:r>
            <a:endParaRPr lang="zh-CN" altLang="zh-CN" sz="2000" dirty="0"/>
          </a:p>
          <a:p>
            <a:endParaRPr lang="en-US" altLang="zh-CN" sz="2000" b="1" dirty="0"/>
          </a:p>
          <a:p>
            <a:r>
              <a:rPr lang="zh-CN" altLang="en-US" sz="2000" b="1" dirty="0"/>
              <a:t>有意义人生</a:t>
            </a:r>
            <a:r>
              <a:rPr lang="en-US" altLang="zh-CN" sz="2000" b="1" dirty="0"/>
              <a:t>/</a:t>
            </a:r>
            <a:r>
              <a:rPr lang="zh-CN" altLang="en-US" sz="2000" b="1" dirty="0"/>
              <a:t>性和道德纯洁</a:t>
            </a:r>
            <a:r>
              <a:rPr lang="en-US" altLang="zh-CN" sz="2000" b="1" dirty="0"/>
              <a:t>/</a:t>
            </a:r>
            <a:r>
              <a:rPr lang="zh-CN" altLang="en-US" sz="2000" b="1" dirty="0"/>
              <a:t>工作</a:t>
            </a:r>
            <a:endParaRPr lang="en-US" altLang="zh-CN" sz="2000" b="1" dirty="0"/>
          </a:p>
          <a:p>
            <a:r>
              <a:rPr lang="zh-CN" altLang="zh-CN" sz="2000" b="1" dirty="0"/>
              <a:t>第</a:t>
            </a:r>
            <a:r>
              <a:rPr lang="en-US" altLang="zh-CN" sz="2000" b="1" dirty="0"/>
              <a:t>8-10</a:t>
            </a:r>
            <a:r>
              <a:rPr lang="zh-CN" altLang="zh-CN" sz="2000" b="1" dirty="0"/>
              <a:t>课</a:t>
            </a:r>
            <a:r>
              <a:rPr lang="en-US" altLang="zh-CN" sz="2000" b="1" dirty="0"/>
              <a:t>:</a:t>
            </a:r>
            <a:endParaRPr lang="zh-CN" altLang="zh-CN" sz="2000" dirty="0"/>
          </a:p>
          <a:p>
            <a:endParaRPr lang="en-US" altLang="zh-CN" sz="2000" b="1" dirty="0"/>
          </a:p>
          <a:p>
            <a:r>
              <a:rPr lang="zh-CN" altLang="en-US" sz="2000" b="1" dirty="0"/>
              <a:t>注意事项：</a:t>
            </a:r>
            <a:endParaRPr lang="en-US" altLang="zh-CN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这个阶段，容易疲惫懈怠，容易受到攻击，要关注每位状态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要不时鼓励大家开始考虑如何去推广男人是勇士，走第二里路</a:t>
            </a:r>
            <a:endParaRPr lang="en-US" altLang="zh-CN" dirty="0"/>
          </a:p>
        </p:txBody>
      </p:sp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3BC593D6-06A9-461B-A02D-D1175206C0C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3198152"/>
              </p:ext>
            </p:extLst>
          </p:nvPr>
        </p:nvGraphicFramePr>
        <p:xfrm>
          <a:off x="3321485" y="1588544"/>
          <a:ext cx="914400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Document" showAsIcon="1" r:id="rId3" imgW="914400" imgH="783720" progId="Word.Document.12">
                  <p:embed/>
                </p:oleObj>
              </mc:Choice>
              <mc:Fallback>
                <p:oleObj name="Document" showAsIcon="1" r:id="rId3" imgW="914400" imgH="78372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21485" y="1588544"/>
                        <a:ext cx="914400" cy="784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956580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895F1E-38AE-4474-90A7-54AE27D14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课程结业典礼及新学员呼召</a:t>
            </a:r>
            <a:endParaRPr lang="en-US" altLang="zh-CN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9B335E1-6375-4061-9D48-2E57B0AE6435}"/>
              </a:ext>
            </a:extLst>
          </p:cNvPr>
          <p:cNvSpPr txBox="1"/>
          <p:nvPr/>
        </p:nvSpPr>
        <p:spPr>
          <a:xfrm>
            <a:off x="660403" y="1229525"/>
            <a:ext cx="335419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准备：</a:t>
            </a:r>
            <a:endParaRPr lang="en-US" altLang="zh-CN" b="1" dirty="0"/>
          </a:p>
          <a:p>
            <a:r>
              <a:rPr lang="en-US" altLang="zh-CN" dirty="0"/>
              <a:t>1</a:t>
            </a:r>
            <a:r>
              <a:rPr lang="zh-CN" altLang="en-US" dirty="0"/>
              <a:t>）结业证书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证书申请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300</a:t>
            </a:r>
            <a:r>
              <a:rPr lang="zh-CN" altLang="en-US" dirty="0"/>
              <a:t>克</a:t>
            </a:r>
            <a:r>
              <a:rPr lang="en-US" altLang="zh-CN" dirty="0"/>
              <a:t>A4</a:t>
            </a:r>
            <a:r>
              <a:rPr lang="zh-CN" altLang="en-US" dirty="0"/>
              <a:t>铜版纸彩色打印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组长签字</a:t>
            </a:r>
            <a:endParaRPr lang="en-US" altLang="zh-CN" dirty="0"/>
          </a:p>
          <a:p>
            <a:r>
              <a:rPr lang="en-US" altLang="zh-CN" dirty="0"/>
              <a:t>2</a:t>
            </a:r>
            <a:r>
              <a:rPr lang="zh-CN" altLang="en-US" dirty="0"/>
              <a:t>）邀请函</a:t>
            </a:r>
            <a:endParaRPr lang="en-US" altLang="zh-CN" dirty="0"/>
          </a:p>
          <a:p>
            <a:r>
              <a:rPr lang="en-US" altLang="zh-CN" dirty="0"/>
              <a:t>3</a:t>
            </a:r>
            <a:r>
              <a:rPr lang="zh-CN" altLang="en-US" dirty="0"/>
              <a:t>）邀请结业的勇士</a:t>
            </a:r>
            <a:endParaRPr lang="en-US" altLang="zh-CN" dirty="0"/>
          </a:p>
          <a:p>
            <a:r>
              <a:rPr lang="en-US" altLang="zh-CN" dirty="0"/>
              <a:t>4</a:t>
            </a:r>
            <a:r>
              <a:rPr lang="zh-CN" altLang="en-US" dirty="0"/>
              <a:t>）邀请新学员以及带领者</a:t>
            </a:r>
            <a:endParaRPr lang="en-US" altLang="zh-CN" dirty="0"/>
          </a:p>
          <a:p>
            <a:r>
              <a:rPr lang="en-US" altLang="zh-CN" dirty="0"/>
              <a:t>5</a:t>
            </a:r>
            <a:r>
              <a:rPr lang="zh-CN" altLang="en-US" dirty="0"/>
              <a:t>）邀请其它教会的牧者</a:t>
            </a:r>
            <a:endParaRPr lang="en-US" altLang="zh-CN" dirty="0"/>
          </a:p>
          <a:p>
            <a:r>
              <a:rPr lang="en-US" altLang="zh-CN" dirty="0"/>
              <a:t>6</a:t>
            </a:r>
            <a:r>
              <a:rPr lang="zh-CN" altLang="en-US" dirty="0"/>
              <a:t>）场地（投影，拍照，录像）</a:t>
            </a:r>
            <a:endParaRPr lang="en-US" altLang="zh-CN" dirty="0"/>
          </a:p>
          <a:p>
            <a:r>
              <a:rPr lang="en-US" altLang="zh-CN" dirty="0"/>
              <a:t>7</a:t>
            </a:r>
            <a:r>
              <a:rPr lang="zh-CN" altLang="en-US" dirty="0"/>
              <a:t>）勇士服（</a:t>
            </a:r>
            <a:r>
              <a:rPr lang="en-US" altLang="zh-CN" dirty="0"/>
              <a:t>T</a:t>
            </a:r>
            <a:r>
              <a:rPr lang="zh-CN" altLang="en-US" dirty="0"/>
              <a:t>恤</a:t>
            </a:r>
            <a:r>
              <a:rPr lang="en-US" altLang="zh-CN" dirty="0"/>
              <a:t>/</a:t>
            </a:r>
            <a:r>
              <a:rPr lang="zh-CN" altLang="en-US" dirty="0"/>
              <a:t>马甲</a:t>
            </a:r>
            <a:r>
              <a:rPr lang="en-US" altLang="zh-CN" dirty="0"/>
              <a:t>/</a:t>
            </a:r>
            <a:r>
              <a:rPr lang="zh-CN" altLang="en-US" dirty="0"/>
              <a:t>衬衫）</a:t>
            </a:r>
            <a:endParaRPr lang="en-US" altLang="zh-CN" dirty="0"/>
          </a:p>
          <a:p>
            <a:r>
              <a:rPr lang="en-US" altLang="zh-CN" dirty="0"/>
              <a:t>8</a:t>
            </a:r>
            <a:r>
              <a:rPr lang="zh-CN" altLang="en-US" dirty="0"/>
              <a:t>）学习视频制作</a:t>
            </a:r>
            <a:endParaRPr lang="en-US" altLang="zh-CN" dirty="0"/>
          </a:p>
          <a:p>
            <a:r>
              <a:rPr lang="en-US" altLang="zh-CN" dirty="0"/>
              <a:t>9</a:t>
            </a:r>
            <a:r>
              <a:rPr lang="zh-CN" altLang="en-US" dirty="0"/>
              <a:t>）教材供展示</a:t>
            </a:r>
            <a:endParaRPr lang="en-US" altLang="zh-CN" dirty="0"/>
          </a:p>
          <a:p>
            <a:r>
              <a:rPr lang="en-US" altLang="zh-CN" dirty="0"/>
              <a:t>10</a:t>
            </a:r>
            <a:r>
              <a:rPr lang="zh-CN" altLang="en-US" dirty="0"/>
              <a:t>）聚餐（如果有）</a:t>
            </a:r>
            <a:endParaRPr lang="en-US" altLang="zh-CN" dirty="0"/>
          </a:p>
          <a:p>
            <a:endParaRPr lang="en-US" altLang="zh-CN" sz="2400" b="1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D01CC37-C884-46F5-A543-B6AFAE9DF217}"/>
              </a:ext>
            </a:extLst>
          </p:cNvPr>
          <p:cNvSpPr/>
          <p:nvPr/>
        </p:nvSpPr>
        <p:spPr>
          <a:xfrm>
            <a:off x="4227534" y="1229525"/>
            <a:ext cx="6958208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/>
              <a:t>流程：</a:t>
            </a:r>
            <a:endParaRPr lang="en-US" altLang="zh-CN" sz="1600" b="1" dirty="0"/>
          </a:p>
          <a:p>
            <a:r>
              <a:rPr lang="zh-CN" altLang="en-US" sz="1600" dirty="0"/>
              <a:t>入场</a:t>
            </a:r>
            <a:r>
              <a:rPr lang="en-US" altLang="zh-CN" sz="1600" dirty="0"/>
              <a:t>/</a:t>
            </a:r>
            <a:r>
              <a:rPr lang="zh-CN" altLang="en-US" sz="1600" dirty="0"/>
              <a:t>课程学习视频</a:t>
            </a:r>
            <a:endParaRPr lang="en-US" altLang="zh-CN" sz="1600" dirty="0"/>
          </a:p>
          <a:p>
            <a:r>
              <a:rPr lang="zh-CN" altLang="en-US" sz="1600" dirty="0"/>
              <a:t>开场</a:t>
            </a:r>
            <a:endParaRPr lang="en-US" altLang="zh-CN" sz="1600" dirty="0"/>
          </a:p>
          <a:p>
            <a:r>
              <a:rPr lang="zh-CN" altLang="en-US" sz="1600" dirty="0"/>
              <a:t>敬拜（从破碎到自由</a:t>
            </a:r>
            <a:r>
              <a:rPr lang="en-US" altLang="zh-CN" sz="1600" dirty="0"/>
              <a:t>/</a:t>
            </a:r>
            <a:r>
              <a:rPr lang="zh-CN" altLang="en-US" sz="1600" dirty="0"/>
              <a:t>这条路上我们一起走）</a:t>
            </a:r>
            <a:endParaRPr lang="en-US" altLang="zh-CN" sz="1600" dirty="0"/>
          </a:p>
          <a:p>
            <a:r>
              <a:rPr lang="zh-CN" altLang="en-US" sz="1600" dirty="0"/>
              <a:t>祷告</a:t>
            </a:r>
            <a:endParaRPr lang="en-US" altLang="zh-CN" sz="1600" dirty="0"/>
          </a:p>
          <a:p>
            <a:r>
              <a:rPr lang="zh-CN" altLang="en-US" sz="1600" dirty="0"/>
              <a:t>作者寄语</a:t>
            </a:r>
            <a:endParaRPr lang="en-US" altLang="zh-CN" sz="1600" dirty="0"/>
          </a:p>
          <a:p>
            <a:r>
              <a:rPr lang="zh-CN" altLang="en-US" sz="1600" dirty="0"/>
              <a:t>经文背诵（单人背诵全部经文</a:t>
            </a:r>
            <a:r>
              <a:rPr lang="en-US" altLang="zh-CN" sz="1600" dirty="0"/>
              <a:t>/</a:t>
            </a:r>
            <a:r>
              <a:rPr lang="zh-CN" altLang="en-US" sz="1600" dirty="0"/>
              <a:t>全部人经文背诵接龙）</a:t>
            </a:r>
            <a:endParaRPr lang="en-US" altLang="zh-CN" sz="1600" dirty="0"/>
          </a:p>
          <a:p>
            <a:r>
              <a:rPr lang="zh-CN" altLang="en-US" sz="1600" dirty="0"/>
              <a:t>勇士见证（</a:t>
            </a:r>
            <a:r>
              <a:rPr lang="en-US" altLang="zh-CN" sz="1600" dirty="0"/>
              <a:t>2-4</a:t>
            </a:r>
            <a:r>
              <a:rPr lang="zh-CN" altLang="en-US" sz="1600" dirty="0"/>
              <a:t>人分享）</a:t>
            </a:r>
            <a:endParaRPr lang="en-US" altLang="zh-CN" sz="1600" dirty="0"/>
          </a:p>
          <a:p>
            <a:r>
              <a:rPr lang="zh-CN" altLang="en-US" sz="1600" dirty="0"/>
              <a:t>经文背诵（每组选</a:t>
            </a:r>
            <a:r>
              <a:rPr lang="en-US" altLang="zh-CN" sz="1600" dirty="0"/>
              <a:t>1-2</a:t>
            </a:r>
            <a:r>
              <a:rPr lang="zh-CN" altLang="en-US" sz="1600" dirty="0"/>
              <a:t>位，经文转盘抽</a:t>
            </a:r>
            <a:r>
              <a:rPr lang="en-US" altLang="zh-CN" sz="1600" dirty="0"/>
              <a:t>4</a:t>
            </a:r>
            <a:r>
              <a:rPr lang="zh-CN" altLang="en-US" sz="1600" dirty="0"/>
              <a:t>轮）</a:t>
            </a:r>
            <a:endParaRPr lang="en-US" altLang="zh-CN" sz="1600" dirty="0"/>
          </a:p>
          <a:p>
            <a:r>
              <a:rPr lang="zh-CN" altLang="en-US" sz="1600" dirty="0"/>
              <a:t>家属见证（</a:t>
            </a:r>
            <a:r>
              <a:rPr lang="en-US" altLang="zh-CN" sz="1600" dirty="0"/>
              <a:t>2</a:t>
            </a:r>
            <a:r>
              <a:rPr lang="zh-CN" altLang="en-US" sz="1600" dirty="0"/>
              <a:t>组姊妹弟兄分享）</a:t>
            </a:r>
            <a:endParaRPr lang="en-US" altLang="zh-CN" sz="1600" dirty="0"/>
          </a:p>
          <a:p>
            <a:r>
              <a:rPr lang="zh-CN" altLang="en-US" sz="1600" dirty="0"/>
              <a:t>带领者见证（</a:t>
            </a:r>
            <a:r>
              <a:rPr lang="en-US" altLang="zh-CN" sz="1600" dirty="0"/>
              <a:t>2-4</a:t>
            </a:r>
            <a:r>
              <a:rPr lang="zh-CN" altLang="en-US" sz="1600" dirty="0"/>
              <a:t>人分享）</a:t>
            </a:r>
            <a:endParaRPr lang="en-US" altLang="zh-CN" sz="1600" dirty="0"/>
          </a:p>
          <a:p>
            <a:r>
              <a:rPr lang="zh-CN" altLang="en-US" sz="1600" dirty="0"/>
              <a:t>带领者表彰（徽章颁发、礼物）</a:t>
            </a:r>
            <a:endParaRPr lang="en-US" altLang="zh-CN" sz="1600" dirty="0"/>
          </a:p>
          <a:p>
            <a:r>
              <a:rPr lang="zh-CN" altLang="en-US" sz="1600" dirty="0"/>
              <a:t>颁发结业证书并合影</a:t>
            </a:r>
            <a:endParaRPr lang="en-US" altLang="zh-CN" sz="1600" dirty="0"/>
          </a:p>
          <a:p>
            <a:r>
              <a:rPr lang="zh-CN" altLang="en-US" sz="1600" dirty="0"/>
              <a:t>牧者勉励呼召</a:t>
            </a:r>
            <a:endParaRPr lang="en-US" altLang="zh-CN" sz="1600" dirty="0"/>
          </a:p>
          <a:p>
            <a:endParaRPr lang="en-US" altLang="zh-CN" sz="1600" dirty="0"/>
          </a:p>
          <a:p>
            <a:r>
              <a:rPr lang="zh-CN" altLang="en-US" sz="1600" dirty="0"/>
              <a:t>课程介绍</a:t>
            </a:r>
            <a:endParaRPr lang="en-US" altLang="zh-CN" sz="1600" dirty="0"/>
          </a:p>
          <a:p>
            <a:r>
              <a:rPr lang="zh-CN" altLang="en-US" sz="1600" dirty="0"/>
              <a:t>勇士呼召及报名（微信群码或者报名小程序）</a:t>
            </a:r>
            <a:endParaRPr lang="en-US" altLang="zh-CN" sz="1600" dirty="0"/>
          </a:p>
          <a:p>
            <a:r>
              <a:rPr lang="zh-CN" altLang="en-US" sz="1600" dirty="0"/>
              <a:t>感恩敬拜</a:t>
            </a:r>
            <a:endParaRPr lang="en-US" altLang="zh-CN" sz="1600" dirty="0"/>
          </a:p>
          <a:p>
            <a:r>
              <a:rPr lang="zh-CN" altLang="en-US" sz="1600" dirty="0"/>
              <a:t>牧者结束祝福</a:t>
            </a:r>
            <a:endParaRPr lang="en-US" altLang="zh-CN" sz="1600" dirty="0"/>
          </a:p>
          <a:p>
            <a:r>
              <a:rPr lang="zh-CN" altLang="en-US" sz="1600" dirty="0"/>
              <a:t>全体合影（拍照，短视频）</a:t>
            </a:r>
            <a:endParaRPr lang="en-US" altLang="zh-CN" sz="1600" dirty="0"/>
          </a:p>
          <a:p>
            <a:r>
              <a:rPr lang="en-US" altLang="zh-CN" sz="1600" dirty="0"/>
              <a:t>(</a:t>
            </a:r>
            <a:r>
              <a:rPr lang="zh-CN" altLang="en-US" sz="1600" b="1" dirty="0"/>
              <a:t>口号：男人是勇士，建造男人使教会成长，学进去，活出来，传出去</a:t>
            </a:r>
            <a:r>
              <a:rPr lang="en-US" altLang="zh-CN" sz="1600" dirty="0"/>
              <a:t>)</a:t>
            </a:r>
          </a:p>
          <a:p>
            <a:r>
              <a:rPr lang="zh-CN" altLang="en-US" sz="1600" dirty="0"/>
              <a:t>报名</a:t>
            </a:r>
            <a:r>
              <a:rPr lang="en-US" altLang="zh-CN" sz="1600" dirty="0"/>
              <a:t>/</a:t>
            </a:r>
            <a:r>
              <a:rPr lang="zh-CN" altLang="en-US" sz="1600" dirty="0"/>
              <a:t>分组讨论（上课时间、地点、发放第一册，经文盒发给带领者）</a:t>
            </a:r>
            <a:endParaRPr lang="en-US" altLang="zh-CN" sz="1600" dirty="0"/>
          </a:p>
          <a:p>
            <a:r>
              <a:rPr lang="zh-CN" altLang="en-US" sz="1600" dirty="0"/>
              <a:t>其他教会牧者交流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42593335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895F1E-38AE-4474-90A7-54AE27D14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资料及工具 </a:t>
            </a:r>
            <a:endParaRPr lang="en-GB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9B335E1-6375-4061-9D48-2E57B0AE6435}"/>
              </a:ext>
            </a:extLst>
          </p:cNvPr>
          <p:cNvSpPr txBox="1"/>
          <p:nvPr/>
        </p:nvSpPr>
        <p:spPr>
          <a:xfrm>
            <a:off x="889348" y="1572016"/>
            <a:ext cx="783503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网站：中文资料 </a:t>
            </a:r>
            <a:r>
              <a:rPr lang="en-US" altLang="zh-CN" dirty="0">
                <a:hlinkClick r:id="rId2"/>
              </a:rPr>
              <a:t>www.chinese-emaw.org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应用：记念我 </a:t>
            </a:r>
            <a:r>
              <a:rPr lang="en-US" altLang="zh-CN" dirty="0">
                <a:hlinkClick r:id="rId3"/>
              </a:rPr>
              <a:t>www.remem.me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经文盒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手机屏保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每周任务提醒 </a:t>
            </a:r>
            <a:endParaRPr lang="en-US" altLang="zh-CN" dirty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9989570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5BD314-B0A1-4E75-92B9-A8B3278BD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男人是勇士：帮助男人在生命中得胜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00EBADAA-B1EE-40EB-B0AD-0F6AFBE89D70}"/>
              </a:ext>
            </a:extLst>
          </p:cNvPr>
          <p:cNvSpPr/>
          <p:nvPr/>
        </p:nvSpPr>
        <p:spPr>
          <a:xfrm>
            <a:off x="2610547" y="2580846"/>
            <a:ext cx="69582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/>
              <a:t>学进去！活出来！传出去！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45AA9AF-CE89-49A5-80FB-FB772F271B75}"/>
              </a:ext>
            </a:extLst>
          </p:cNvPr>
          <p:cNvSpPr/>
          <p:nvPr/>
        </p:nvSpPr>
        <p:spPr>
          <a:xfrm>
            <a:off x="2610546" y="3569269"/>
            <a:ext cx="695820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b="1" dirty="0"/>
              <a:t>Commit to Learn!</a:t>
            </a:r>
          </a:p>
          <a:p>
            <a:pPr algn="ctr"/>
            <a:r>
              <a:rPr lang="en-US" altLang="zh-CN" sz="4000" b="1" dirty="0"/>
              <a:t>Commit to Live!</a:t>
            </a:r>
          </a:p>
          <a:p>
            <a:pPr algn="ctr"/>
            <a:r>
              <a:rPr lang="en-US" altLang="zh-CN" sz="4000" b="1" dirty="0"/>
              <a:t>Commit to Lead!</a:t>
            </a:r>
            <a:endParaRPr lang="zh-CN" alt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1837400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C10039-598A-4281-9E15-51E19AA44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男人是勇士</a:t>
            </a:r>
            <a:r>
              <a:rPr lang="en-US" altLang="zh-CN" dirty="0"/>
              <a:t>LOGO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03E1DF5-6CD6-41B2-AA34-DC1247910C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27" b="98205" l="5693" r="89564">
                        <a14:foregroundMark x1="74953" y1="5027" x2="74004" y2="9695"/>
                        <a14:foregroundMark x1="7400" y1="72172" x2="12334" y2="71813"/>
                        <a14:foregroundMark x1="7400" y1="72352" x2="7590" y2="77917"/>
                        <a14:foregroundMark x1="14421" y1="75045" x2="15107" y2="75954"/>
                        <a14:foregroundMark x1="24099" y1="74686" x2="25338" y2="74686"/>
                        <a14:foregroundMark x1="29465" y1="79521" x2="29602" y2="80431"/>
                        <a14:foregroundMark x1="28653" y1="74147" x2="29440" y2="79361"/>
                        <a14:foregroundMark x1="36812" y1="74686" x2="37838" y2="74686"/>
                        <a14:foregroundMark x1="48999" y1="77917" x2="49146" y2="80431"/>
                        <a14:foregroundMark x1="48883" y1="75943" x2="48999" y2="77917"/>
                        <a14:foregroundMark x1="48767" y1="73968" x2="48883" y2="75943"/>
                        <a14:foregroundMark x1="63396" y1="77379" x2="62239" y2="81149"/>
                        <a14:foregroundMark x1="63947" y1="75583" x2="63396" y2="77379"/>
                        <a14:foregroundMark x1="70209" y1="75404" x2="69829" y2="80072"/>
                        <a14:foregroundMark x1="84119" y1="77199" x2="82543" y2="80969"/>
                        <a14:foregroundMark x1="85769" y1="73250" x2="84119" y2="77199"/>
                        <a14:foregroundMark x1="6072" y1="86535" x2="9867" y2="96230"/>
                        <a14:foregroundMark x1="28653" y1="86715" x2="24668" y2="96230"/>
                        <a14:foregroundMark x1="40228" y1="86535" x2="38330" y2="96230"/>
                        <a14:foregroundMark x1="51613" y1="87074" x2="51613" y2="96409"/>
                        <a14:foregroundMark x1="64326" y1="87074" x2="63757" y2="97846"/>
                        <a14:foregroundMark x1="79127" y1="86715" x2="77989" y2="87433"/>
                        <a14:foregroundMark x1="85958" y1="87433" x2="85769" y2="98205"/>
                        <a14:foregroundMark x1="40797" y1="74686" x2="38710" y2="81508"/>
                        <a14:backgroundMark x1="24668" y1="75943" x2="24849" y2="75943"/>
                        <a14:backgroundMark x1="92600" y1="92280" x2="92600" y2="92280"/>
                        <a14:backgroundMark x1="33586" y1="59246" x2="34915" y2="59246"/>
                        <a14:backgroundMark x1="30171" y1="63555" x2="30171" y2="63555"/>
                        <a14:backgroundMark x1="29602" y1="63016" x2="29602" y2="63016"/>
                        <a14:backgroundMark x1="17837" y1="79533" x2="17837" y2="79533"/>
                        <a14:backgroundMark x1="17837" y1="79174" x2="17457" y2="79174"/>
                        <a14:backgroundMark x1="24668" y1="75943" x2="26186" y2="75943"/>
                        <a14:backgroundMark x1="31499" y1="76302" x2="31879" y2="76302"/>
                        <a14:backgroundMark x1="32638" y1="75943" x2="33397" y2="76302"/>
                        <a14:backgroundMark x1="49715" y1="77917" x2="49715" y2="77917"/>
                        <a14:backgroundMark x1="49715" y1="75943" x2="49715" y2="75943"/>
                        <a14:backgroundMark x1="64706" y1="77379" x2="64706" y2="77379"/>
                        <a14:backgroundMark x1="86907" y1="77199" x2="86907" y2="77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51" y="2784962"/>
            <a:ext cx="3391768" cy="3584848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E80F6E33-DA35-4F3A-9292-178B15B38DDD}"/>
              </a:ext>
            </a:extLst>
          </p:cNvPr>
          <p:cNvSpPr/>
          <p:nvPr/>
        </p:nvSpPr>
        <p:spPr>
          <a:xfrm>
            <a:off x="1022960" y="1276857"/>
            <a:ext cx="244675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latin typeface="CIDFont+F5"/>
              </a:rPr>
              <a:t>我是一位勇士</a:t>
            </a:r>
          </a:p>
          <a:p>
            <a:pPr algn="ctr"/>
            <a:r>
              <a:rPr lang="zh-CN" altLang="en-US" sz="2400" b="1" dirty="0">
                <a:latin typeface="CIDFont+F5"/>
              </a:rPr>
              <a:t>跪在十字架前</a:t>
            </a:r>
            <a:endParaRPr lang="en-US" altLang="zh-CN" sz="2400" b="1" dirty="0">
              <a:latin typeface="CIDFont+F5"/>
            </a:endParaRPr>
          </a:p>
          <a:p>
            <a:endParaRPr lang="en-US" altLang="zh-CN" sz="2400" b="1" dirty="0">
              <a:latin typeface="CIDFont+F5"/>
            </a:endParaRPr>
          </a:p>
          <a:p>
            <a:pPr algn="ctr"/>
            <a:r>
              <a:rPr lang="zh-CN" altLang="en-US" b="1" dirty="0">
                <a:latin typeface="CIDFont+F5"/>
              </a:rPr>
              <a:t>博隆</a:t>
            </a:r>
            <a:endParaRPr lang="zh-CN" altLang="en-US" b="1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E1812A8-919F-43C5-87C2-C0406ADA35D3}"/>
              </a:ext>
            </a:extLst>
          </p:cNvPr>
          <p:cNvSpPr/>
          <p:nvPr/>
        </p:nvSpPr>
        <p:spPr>
          <a:xfrm>
            <a:off x="4263024" y="1121575"/>
            <a:ext cx="6647145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CIDFont+F4"/>
              </a:rPr>
              <a:t>我心疲惫又伤痕累累，手中握着染血的宝剑，拿着被撞击的凹凸不平的盾牌，跪在十字架前；脱下头盔，露出脸上的刀痕。我是一个勇士，跪在十字架前。</a:t>
            </a:r>
          </a:p>
          <a:p>
            <a:endParaRPr lang="en-US" altLang="zh-CN" dirty="0">
              <a:latin typeface="CIDFont+F4"/>
            </a:endParaRPr>
          </a:p>
          <a:p>
            <a:r>
              <a:rPr lang="zh-CN" altLang="en-US" dirty="0">
                <a:latin typeface="CIDFont+F4"/>
              </a:rPr>
              <a:t>我也是王子，万王之王的儿子，有统治的权柄。但我宁愿献上生命服事，因为我是跪在十字架前的勇士。</a:t>
            </a:r>
          </a:p>
          <a:p>
            <a:endParaRPr lang="en-US" altLang="zh-CN" dirty="0">
              <a:latin typeface="CIDFont+F4"/>
            </a:endParaRPr>
          </a:p>
          <a:p>
            <a:r>
              <a:rPr lang="zh-CN" altLang="en-US" dirty="0">
                <a:latin typeface="CIDFont+F4"/>
              </a:rPr>
              <a:t>我像一盏灯，活在黑暗痛苦的世界里。那些被掳活在羞耻的，我要为他们争战使得自由。也为真理奋战，即便付上代价。我是一个跪在十字架前的勇士。</a:t>
            </a:r>
          </a:p>
          <a:p>
            <a:endParaRPr lang="en-US" altLang="zh-CN" dirty="0">
              <a:latin typeface="CIDFont+F4"/>
            </a:endParaRPr>
          </a:p>
          <a:p>
            <a:r>
              <a:rPr lang="zh-CN" altLang="en-US" dirty="0">
                <a:latin typeface="CIDFont+F4"/>
              </a:rPr>
              <a:t>我拒绝破碎又失败的世界，因为祂已为我死在十字架上。现在我有盼望和永恒的奖赏。我是一个跪在十字架前的勇士。</a:t>
            </a:r>
          </a:p>
          <a:p>
            <a:endParaRPr lang="en-US" altLang="zh-CN" dirty="0">
              <a:latin typeface="CIDFont+F4"/>
            </a:endParaRPr>
          </a:p>
          <a:p>
            <a:r>
              <a:rPr lang="zh-CN" altLang="en-US" dirty="0">
                <a:latin typeface="CIDFont+F4"/>
              </a:rPr>
              <a:t>当争战得胜时，我就要回家，去见父亲的面， 并听到祂说，“做得好我的儿子，你终于回来了，坐在我身边；因为我召了你为勇士，你就跪在十字架前了。”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707667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>
            <a:extLst>
              <a:ext uri="{FF2B5EF4-FFF2-40B4-BE49-F238E27FC236}">
                <a16:creationId xmlns:a16="http://schemas.microsoft.com/office/drawing/2014/main" id="{BE970F5C-F6D6-43DB-85A5-11A0EB3481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Thank you</a:t>
            </a:r>
            <a:endParaRPr lang="en-US" altLang="zh-C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3261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FI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537668;#350004;"/>
  <p:tag name="ISLIDE.PICTURE" val="#VCG41170535316;#VCG41139725497;#VCG41N883622612;#VCG211245528148;#VCG41157434064;#208645;#VCG41N1098116540;#VCG41157163812;#VCG41N1010593364;"/>
</p:tagLst>
</file>

<file path=ppt/theme/theme1.xml><?xml version="1.0" encoding="utf-8"?>
<a:theme xmlns:a="http://schemas.openxmlformats.org/drawingml/2006/main" name="主题1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8F6B31"/>
      </a:accent1>
      <a:accent2>
        <a:srgbClr val="8F6B31"/>
      </a:accent2>
      <a:accent3>
        <a:srgbClr val="8F6B31"/>
      </a:accent3>
      <a:accent4>
        <a:srgbClr val="8F6B31"/>
      </a:accent4>
      <a:accent5>
        <a:srgbClr val="8F6B31"/>
      </a:accent5>
      <a:accent6>
        <a:srgbClr val="8F6B31"/>
      </a:accent6>
      <a:hlink>
        <a:srgbClr val="8F6B31"/>
      </a:hlink>
      <a:folHlink>
        <a:srgbClr val="BFBFBF"/>
      </a:folHlink>
    </a:clrScheme>
    <a:fontScheme name="font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主题1" id="{FADC06E5-F6FD-43B6-A7FC-2E0633EE67FF}" vid="{FAB90306-471B-4F28-9DEE-1D9FBB0A2625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51c18e04-0ebe-f7c0-101f-3a06d8c88452</Template>
  <TotalTime>1114</TotalTime>
  <Words>2673</Words>
  <Application>Microsoft Office PowerPoint</Application>
  <PresentationFormat>宽屏</PresentationFormat>
  <Paragraphs>340</Paragraphs>
  <Slides>23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9" baseType="lpstr">
      <vt:lpstr>CIDFont+F4</vt:lpstr>
      <vt:lpstr>CIDFont+F5</vt:lpstr>
      <vt:lpstr>等线</vt:lpstr>
      <vt:lpstr>Arial</vt:lpstr>
      <vt:lpstr>主题1</vt:lpstr>
      <vt:lpstr>Document</vt:lpstr>
      <vt:lpstr>男人是勇士           如何带领出卓越的小组</vt:lpstr>
      <vt:lpstr>成为领袖 </vt:lpstr>
      <vt:lpstr>成功小组要诀</vt:lpstr>
      <vt:lpstr>常见问题</vt:lpstr>
      <vt:lpstr>常见问题</vt:lpstr>
      <vt:lpstr>常见问题</vt:lpstr>
      <vt:lpstr>第一册课程注意事项 </vt:lpstr>
      <vt:lpstr>第一册课程注意事项 </vt:lpstr>
      <vt:lpstr>第一册课程注意事项 </vt:lpstr>
      <vt:lpstr>第一册课程注意事项 </vt:lpstr>
      <vt:lpstr>第一册课程注意事项 </vt:lpstr>
      <vt:lpstr>第一册课程注意事项 </vt:lpstr>
      <vt:lpstr>第一册课程注意事项 </vt:lpstr>
      <vt:lpstr>第一册课程注意事项 </vt:lpstr>
      <vt:lpstr>第一册结业：与 神同行</vt:lpstr>
      <vt:lpstr>第二册课程注意事项 </vt:lpstr>
      <vt:lpstr>第二册结业：盟约-婚姻家庭</vt:lpstr>
      <vt:lpstr>第三册课程注意事项 </vt:lpstr>
      <vt:lpstr>课程结业典礼及新学员呼召</vt:lpstr>
      <vt:lpstr>资料及工具 </vt:lpstr>
      <vt:lpstr>男人是勇士：帮助男人在生命中得胜</vt:lpstr>
      <vt:lpstr>男人是勇士LOGO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白金色汇报 PPT 模板</dc:title>
  <dc:creator>Li, Hangfei</dc:creator>
  <cp:lastModifiedBy>William Zhang</cp:lastModifiedBy>
  <cp:revision>152</cp:revision>
  <dcterms:created xsi:type="dcterms:W3CDTF">2022-11-07T03:39:23Z</dcterms:created>
  <dcterms:modified xsi:type="dcterms:W3CDTF">2025-12-19T02:45:46Z</dcterms:modified>
</cp:coreProperties>
</file>