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18"/>
  </p:notesMasterIdLst>
  <p:sldIdLst>
    <p:sldId id="256" r:id="rId2"/>
    <p:sldId id="331" r:id="rId3"/>
    <p:sldId id="272" r:id="rId4"/>
    <p:sldId id="336" r:id="rId5"/>
    <p:sldId id="337" r:id="rId6"/>
    <p:sldId id="277" r:id="rId7"/>
    <p:sldId id="342" r:id="rId8"/>
    <p:sldId id="339" r:id="rId9"/>
    <p:sldId id="338" r:id="rId10"/>
    <p:sldId id="340" r:id="rId11"/>
    <p:sldId id="341" r:id="rId12"/>
    <p:sldId id="259" r:id="rId13"/>
    <p:sldId id="276" r:id="rId14"/>
    <p:sldId id="278" r:id="rId15"/>
    <p:sldId id="281" r:id="rId16"/>
    <p:sldId id="271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A2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51" y="4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ACCDC-1E91-4AD3-B5EC-58CCCC4E57DA}" type="datetimeFigureOut">
              <a:rPr lang="zh-CN" altLang="en-US" smtClean="0"/>
              <a:t>2025/11/8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4C2A61-5105-4779-B4DC-2F6B66EF21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33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35503-9D21-443F-BC18-5459550EB72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650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9732380C-4DBF-4E47-9A87-D8A00AC6750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7" name="文本占位符 6">
            <a:extLst>
              <a:ext uri="{FF2B5EF4-FFF2-40B4-BE49-F238E27FC236}">
                <a16:creationId xmlns:a16="http://schemas.microsoft.com/office/drawing/2014/main" id="{8BAACAFB-E078-41E5-BE32-2CCD597E1D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876653" y="6348571"/>
            <a:ext cx="4642248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r">
              <a:buNone/>
              <a:defRPr lang="en-US" altLang="zh-CN" sz="1000" b="0" dirty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lvl="0" indent="0">
              <a:buNone/>
            </a:pPr>
            <a:r>
              <a:rPr lang="en-US" altLang="zh-CN" dirty="0"/>
              <a:t>Speaker name and title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53FD368F-863D-4527-8F6D-CEC87B7E23E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31842" y="2160754"/>
            <a:ext cx="5187059" cy="646331"/>
          </a:xfrm>
        </p:spPr>
        <p:txBody>
          <a:bodyPr wrap="square" anchor="b">
            <a:spAutoFit/>
          </a:bodyPr>
          <a:lstStyle>
            <a:lvl1pPr algn="l">
              <a:lnSpc>
                <a:spcPct val="100000"/>
              </a:lnSpc>
              <a:defRPr sz="3600" b="1" spc="0">
                <a:gradFill>
                  <a:gsLst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  <a:gs pos="52000">
                      <a:schemeClr val="accent1"/>
                    </a:gs>
                    <a:gs pos="27000">
                      <a:schemeClr val="accent1">
                        <a:lumMod val="60000"/>
                        <a:lumOff val="40000"/>
                      </a:schemeClr>
                    </a:gs>
                    <a:gs pos="0">
                      <a:schemeClr val="accent1"/>
                    </a:gs>
                  </a:gsLst>
                  <a:lin ang="2700000" scaled="0"/>
                </a:gradFill>
              </a:defRPr>
            </a:lvl1pPr>
          </a:lstStyle>
          <a:p>
            <a:r>
              <a:rPr lang="en-US" altLang="zh-CN" dirty="0"/>
              <a:t>OfficePLUS PowerPoint</a:t>
            </a:r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A8FF249-69FA-478C-853F-D62CA2935D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331842" y="3195596"/>
            <a:ext cx="5187059" cy="294632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>
            <a:lvl1pPr marL="0" indent="0" algn="l">
              <a:lnSpc>
                <a:spcPct val="150000"/>
              </a:lnSpc>
              <a:spcBef>
                <a:spcPts val="0"/>
              </a:spcBef>
              <a:buNone/>
              <a:defRPr sz="1000" u="none">
                <a:solidFill>
                  <a:schemeClr val="tx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 altLang="zh-CN" dirty="0"/>
              <a:t>Click to edit Master subtitle style</a:t>
            </a:r>
          </a:p>
        </p:txBody>
      </p:sp>
      <p:sp>
        <p:nvSpPr>
          <p:cNvPr id="8" name="文本占位符 7">
            <a:extLst>
              <a:ext uri="{FF2B5EF4-FFF2-40B4-BE49-F238E27FC236}">
                <a16:creationId xmlns:a16="http://schemas.microsoft.com/office/drawing/2014/main" id="{B593D43E-1697-4C76-BF37-C96E16B134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400" y="6348571"/>
            <a:ext cx="3651251" cy="180659"/>
          </a:xfrm>
        </p:spPr>
        <p:txBody>
          <a:bodyPr vert="horz" wrap="none" lIns="91440" tIns="45720" rIns="91440" bIns="45720" rtlCol="0" anchor="ctr">
            <a:no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OfficePLUS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C61AC196-AB17-4E8A-BF33-86D77B3A5CD0}"/>
              </a:ext>
            </a:extLst>
          </p:cNvPr>
          <p:cNvCxnSpPr/>
          <p:nvPr/>
        </p:nvCxnSpPr>
        <p:spPr>
          <a:xfrm>
            <a:off x="6415922" y="2981013"/>
            <a:ext cx="225763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图片 66">
            <a:extLst>
              <a:ext uri="{FF2B5EF4-FFF2-40B4-BE49-F238E27FC236}">
                <a16:creationId xmlns:a16="http://schemas.microsoft.com/office/drawing/2014/main" id="{1F30DB38-AA5C-45ED-8B20-DD086DBE76A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9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id="{A8C2A2EA-4B05-4E01-801B-3424EB2F0E66}"/>
              </a:ext>
            </a:extLst>
          </p:cNvPr>
          <p:cNvCxnSpPr>
            <a:cxnSpLocks/>
          </p:cNvCxnSpPr>
          <p:nvPr/>
        </p:nvCxnSpPr>
        <p:spPr>
          <a:xfrm>
            <a:off x="2247886" y="4862513"/>
            <a:ext cx="0" cy="88820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8BA8F358-0701-496A-957E-D849EA38BB9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6E370829-35B5-45A7-9858-73E06C201793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6207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D95B5B30-EAE6-475D-9E77-B9C4E87F9C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A0C68846-2E78-4558-80D9-84FE036D29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6347" y="130629"/>
            <a:ext cx="1219103" cy="1288501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C9152925-D6BC-4352-9DEE-38C8FF9D35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4856" y="5821201"/>
            <a:ext cx="548994" cy="777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0019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B0A86408-4E8A-45DA-A766-CB86CD113396}"/>
              </a:ext>
            </a:extLst>
          </p:cNvPr>
          <p:cNvSpPr/>
          <p:nvPr userDrawn="1"/>
        </p:nvSpPr>
        <p:spPr>
          <a:xfrm>
            <a:off x="0" y="0"/>
            <a:ext cx="12209857" cy="6858000"/>
          </a:xfrm>
          <a:prstGeom prst="rect">
            <a:avLst/>
          </a:prstGeom>
          <a:gradFill>
            <a:gsLst>
              <a:gs pos="0">
                <a:srgbClr val="F9F9FA">
                  <a:alpha val="70000"/>
                </a:srgbClr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44" name="图片 43">
            <a:extLst>
              <a:ext uri="{FF2B5EF4-FFF2-40B4-BE49-F238E27FC236}">
                <a16:creationId xmlns:a16="http://schemas.microsoft.com/office/drawing/2014/main" id="{1DFA4CCA-01E2-426A-906A-04F181ADCDC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555" t="-7501" r="29821" b="46352"/>
          <a:stretch/>
        </p:blipFill>
        <p:spPr>
          <a:xfrm rot="5400000" flipV="1">
            <a:off x="8509278" y="-253722"/>
            <a:ext cx="3428999" cy="3936445"/>
          </a:xfrm>
          <a:prstGeom prst="rect">
            <a:avLst/>
          </a:prstGeom>
        </p:spPr>
      </p:pic>
      <p:pic>
        <p:nvPicPr>
          <p:cNvPr id="45" name="图片 44">
            <a:extLst>
              <a:ext uri="{FF2B5EF4-FFF2-40B4-BE49-F238E27FC236}">
                <a16:creationId xmlns:a16="http://schemas.microsoft.com/office/drawing/2014/main" id="{DB96EBBC-3790-4F56-BDDC-931F7BA5E2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2306" t="2027" r="27447" b="36824"/>
          <a:stretch/>
        </p:blipFill>
        <p:spPr>
          <a:xfrm rot="10800000" flipV="1">
            <a:off x="1" y="3528201"/>
            <a:ext cx="1917697" cy="3329798"/>
          </a:xfrm>
          <a:prstGeom prst="rect">
            <a:avLst/>
          </a:prstGeom>
        </p:spPr>
      </p:pic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6665B138-40CD-4A9C-A025-D5A9369919C2}"/>
              </a:ext>
            </a:extLst>
          </p:cNvPr>
          <p:cNvCxnSpPr>
            <a:cxnSpLocks/>
          </p:cNvCxnSpPr>
          <p:nvPr/>
        </p:nvCxnSpPr>
        <p:spPr>
          <a:xfrm>
            <a:off x="11753850" y="6343702"/>
            <a:ext cx="4381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062373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末尾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8BDDCB2E-E743-4085-B6E9-78FBB4964B4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C1A48BB-A1A1-4744-B0D3-FD4F42C33B9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613149" y="2068178"/>
            <a:ext cx="3644901" cy="1360822"/>
          </a:xfrm>
        </p:spPr>
        <p:txBody>
          <a:bodyPr wrap="square" anchor="b">
            <a:spAutoFit/>
          </a:bodyPr>
          <a:lstStyle>
            <a:lvl1pPr marL="0" indent="0" algn="l">
              <a:lnSpc>
                <a:spcPct val="120000"/>
              </a:lnSpc>
              <a:spcBef>
                <a:spcPts val="0"/>
              </a:spcBef>
              <a:buNone/>
              <a:defRPr sz="3600" b="1">
                <a:gradFill>
                  <a:gsLst>
                    <a:gs pos="0">
                      <a:schemeClr val="accent1"/>
                    </a:gs>
                    <a:gs pos="28000">
                      <a:schemeClr val="accent1">
                        <a:lumMod val="60000"/>
                        <a:lumOff val="40000"/>
                      </a:schemeClr>
                    </a:gs>
                    <a:gs pos="49000">
                      <a:schemeClr val="accent1"/>
                    </a:gs>
                    <a:gs pos="100000">
                      <a:schemeClr val="accent1"/>
                    </a:gs>
                    <a:gs pos="74000">
                      <a:schemeClr val="accent1">
                        <a:lumMod val="60000"/>
                        <a:lumOff val="40000"/>
                      </a:schemeClr>
                    </a:gs>
                  </a:gsLst>
                  <a:lin ang="2700000" scaled="0"/>
                </a:gradFill>
              </a:defRPr>
            </a:lvl1pPr>
          </a:lstStyle>
          <a:p>
            <a:pPr lvl="0"/>
            <a:r>
              <a:rPr lang="en-US" altLang="zh-CN" dirty="0"/>
              <a:t>Thank you for</a:t>
            </a:r>
          </a:p>
          <a:p>
            <a:pPr lvl="0"/>
            <a:r>
              <a:rPr lang="en-US" altLang="zh-CN" dirty="0"/>
              <a:t>Watching.</a:t>
            </a:r>
          </a:p>
        </p:txBody>
      </p:sp>
      <p:sp>
        <p:nvSpPr>
          <p:cNvPr id="23" name="文本占位符 22">
            <a:extLst>
              <a:ext uri="{FF2B5EF4-FFF2-40B4-BE49-F238E27FC236}">
                <a16:creationId xmlns:a16="http://schemas.microsoft.com/office/drawing/2014/main" id="{14C84A20-CF9D-4080-959D-55F32AB29A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60399" y="6323484"/>
            <a:ext cx="5422899" cy="230832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l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indent="0"/>
            <a:r>
              <a:rPr lang="en-US" altLang="zh-CN" dirty="0"/>
              <a:t>Signature</a:t>
            </a:r>
          </a:p>
        </p:txBody>
      </p:sp>
      <p:sp>
        <p:nvSpPr>
          <p:cNvPr id="27" name="文本占位符 26">
            <a:extLst>
              <a:ext uri="{FF2B5EF4-FFF2-40B4-BE49-F238E27FC236}">
                <a16:creationId xmlns:a16="http://schemas.microsoft.com/office/drawing/2014/main" id="{FEA7D86A-A334-4E0C-B01B-43F345A176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1" y="6323484"/>
            <a:ext cx="5422899" cy="230832"/>
          </a:xfrm>
        </p:spPr>
        <p:txBody>
          <a:bodyPr vert="horz" wrap="square" lIns="91440" tIns="45720" rIns="91440" bIns="45720" rtlCol="0" anchor="ctr">
            <a:spAutoFit/>
          </a:bodyPr>
          <a:lstStyle>
            <a:lvl1pPr marL="0" indent="0" algn="r">
              <a:buNone/>
              <a:defRPr lang="zh-CN" altLang="en-US" sz="1000" b="0" dirty="0" smtClean="0">
                <a:ln>
                  <a:noFill/>
                </a:ln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US" altLang="zh-CN" dirty="0"/>
              <a:t>Date</a:t>
            </a: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D68D9844-D389-4B26-9544-A98DF662A5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89" t="9084" r="5143" b="16592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8BDDCB2E-E743-4085-B6E9-78FBB4964B4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D68D9844-D389-4B26-9544-A98DF662A5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8889" t="9084" r="5143" b="16592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881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>
            <a:extLst>
              <a:ext uri="{FF2B5EF4-FFF2-40B4-BE49-F238E27FC236}">
                <a16:creationId xmlns:a16="http://schemas.microsoft.com/office/drawing/2014/main" id="{0D79B6D2-F791-4F6B-A4EC-C9884747F9A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9F9FA"/>
              </a:gs>
              <a:gs pos="100000">
                <a:srgbClr val="B4A992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GB"/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B6B40EAC-1236-4C2C-A5B0-5B2D469D0A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16493" y="4401751"/>
            <a:ext cx="4005943" cy="867930"/>
          </a:xfrm>
        </p:spPr>
        <p:txBody>
          <a:bodyPr wrap="square" anchor="b">
            <a:spAutoFit/>
          </a:bodyPr>
          <a:lstStyle>
            <a:lvl1pPr algn="l"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 altLang="zh-CN" dirty="0"/>
              <a:t>Click to edit Master title style</a:t>
            </a:r>
            <a:endParaRPr lang="zh-CN" altLang="en-US" dirty="0"/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4712325-CA12-44BF-8B8C-2D3C6232D8B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516493" y="5296666"/>
            <a:ext cx="4005943" cy="327077"/>
          </a:xfrm>
        </p:spPr>
        <p:txBody>
          <a:bodyPr wrap="square">
            <a:spAutoFit/>
          </a:bodyPr>
          <a:lstStyle>
            <a:lvl1pPr marL="0" indent="0" algn="l">
              <a:lnSpc>
                <a:spcPct val="120000"/>
              </a:lnSpc>
              <a:spcBef>
                <a:spcPts val="100"/>
              </a:spcBef>
              <a:buNone/>
              <a:defRPr sz="1400">
                <a:solidFill>
                  <a:schemeClr val="tx1">
                    <a:alpha val="80000"/>
                  </a:schemeClr>
                </a:solidFill>
              </a:defRPr>
            </a:lvl1pPr>
            <a:lvl2pPr marL="457178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5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8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06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24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41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CN" dirty="0"/>
              <a:t>Click to edit Master title style</a:t>
            </a:r>
          </a:p>
        </p:txBody>
      </p:sp>
      <p:sp>
        <p:nvSpPr>
          <p:cNvPr id="28" name="文本占位符 27">
            <a:extLst>
              <a:ext uri="{FF2B5EF4-FFF2-40B4-BE49-F238E27FC236}">
                <a16:creationId xmlns:a16="http://schemas.microsoft.com/office/drawing/2014/main" id="{A993F352-D76E-440A-B801-66BF6F3C2B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94255" y="4520043"/>
            <a:ext cx="1553631" cy="1569660"/>
          </a:xfrm>
        </p:spPr>
        <p:txBody>
          <a:bodyPr wrap="none">
            <a:spAutoFit/>
          </a:bodyPr>
          <a:lstStyle>
            <a:lvl1pPr marL="0" indent="0" algn="r">
              <a:lnSpc>
                <a:spcPct val="100000"/>
              </a:lnSpc>
              <a:buNone/>
              <a:defRPr sz="9600" b="1">
                <a:solidFill>
                  <a:schemeClr val="tx1"/>
                </a:solidFill>
              </a:defRPr>
            </a:lvl1pPr>
            <a:lvl2pPr marL="457177" indent="0">
              <a:lnSpc>
                <a:spcPct val="100000"/>
              </a:lnSpc>
              <a:buNone/>
              <a:defRPr/>
            </a:lvl2pPr>
            <a:lvl3pPr marL="914353" indent="0">
              <a:lnSpc>
                <a:spcPct val="100000"/>
              </a:lnSpc>
              <a:buNone/>
              <a:defRPr/>
            </a:lvl3pPr>
            <a:lvl4pPr marL="1371531" indent="0">
              <a:lnSpc>
                <a:spcPct val="100000"/>
              </a:lnSpc>
              <a:buNone/>
              <a:defRPr/>
            </a:lvl4pPr>
            <a:lvl5pPr marL="1828709" indent="0">
              <a:lnSpc>
                <a:spcPct val="100000"/>
              </a:lnSpc>
              <a:buNone/>
              <a:defRPr/>
            </a:lvl5pPr>
          </a:lstStyle>
          <a:p>
            <a:pPr lvl="0"/>
            <a:r>
              <a:rPr lang="en-GB" altLang="zh-CN" dirty="0"/>
              <a:t>01</a:t>
            </a:r>
            <a:endParaRPr lang="en-GB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C26B55F3-41D2-4BCA-BED8-67E0E60732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109" t="54505" r="15924"/>
          <a:stretch/>
        </p:blipFill>
        <p:spPr>
          <a:xfrm>
            <a:off x="0" y="0"/>
            <a:ext cx="12192000" cy="4197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4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-OfficePL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818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1">
            <a:extLst>
              <a:ext uri="{FF2B5EF4-FFF2-40B4-BE49-F238E27FC236}">
                <a16:creationId xmlns:a16="http://schemas.microsoft.com/office/drawing/2014/main" id="{6C05430C-3E01-4A4D-AFBC-E2D1E472B7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504656" y="6438900"/>
            <a:ext cx="1802924" cy="215900"/>
          </a:xfrm>
        </p:spPr>
        <p:txBody>
          <a:bodyPr/>
          <a:lstStyle/>
          <a:p>
            <a:fld id="{377CEB04-D76D-42B8-AC64-B63F1A2A5D86}" type="datetime1">
              <a:rPr lang="zh-CN" altLang="en-US" smtClean="0"/>
              <a:t>2025/11/8</a:t>
            </a:fld>
            <a:endParaRPr lang="zh-CN" altLang="en-US"/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554FD767-9CB5-4DED-BE38-C02A622A2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60401" y="6438900"/>
            <a:ext cx="3992171" cy="2159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8278DDDA-F990-48F9-A3BD-07E34FC424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57452" y="6438900"/>
            <a:ext cx="2661448" cy="215900"/>
          </a:xfrm>
        </p:spPr>
        <p:txBody>
          <a:bodyPr/>
          <a:lstStyle/>
          <a:p>
            <a:fld id="{7F65B630-C7FF-41C0-9923-C5E5E29EED8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88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1F18504-D86E-411A-B171-2A74DE296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68A4509-A6D7-41B5-BE28-213FB58E8B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0402" y="1130300"/>
            <a:ext cx="10858500" cy="5003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10" name="日期占位符 9">
            <a:extLst>
              <a:ext uri="{FF2B5EF4-FFF2-40B4-BE49-F238E27FC236}">
                <a16:creationId xmlns:a16="http://schemas.microsoft.com/office/drawing/2014/main" id="{6DEDA773-1B71-4202-AD8A-0D33468FE9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401732" y="6235704"/>
            <a:ext cx="1388536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C31567F-58FD-40B3-A9DF-CC8DCC45D05E}" type="datetimeFigureOut">
              <a:rPr lang="zh-CN" altLang="en-US" smtClean="0"/>
              <a:t>2025/11/8</a:t>
            </a:fld>
            <a:endParaRPr lang="zh-CN" altLang="en-US"/>
          </a:p>
        </p:txBody>
      </p:sp>
      <p:sp>
        <p:nvSpPr>
          <p:cNvPr id="11" name="页脚占位符 10">
            <a:extLst>
              <a:ext uri="{FF2B5EF4-FFF2-40B4-BE49-F238E27FC236}">
                <a16:creationId xmlns:a16="http://schemas.microsoft.com/office/drawing/2014/main" id="{C0483E03-0186-4754-8285-0D57953FBD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60402" y="6235704"/>
            <a:ext cx="4140201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7E8030F2-F0B4-4140-B9B5-8B5B27074E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71305" y="6235704"/>
            <a:ext cx="2547595" cy="206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A86A3F7-F2F5-4AAC-A263-4E17CDD5FF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1619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71" r:id="rId4"/>
    <p:sldLayoutId id="2147483668" r:id="rId5"/>
    <p:sldLayoutId id="2147483661" r:id="rId6"/>
    <p:sldLayoutId id="2147483669" r:id="rId7"/>
    <p:sldLayoutId id="2147483670" r:id="rId8"/>
  </p:sldLayoutIdLst>
  <p:txStyles>
    <p:titleStyle>
      <a:lvl1pPr algn="l" defTabSz="914354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9" indent="-228589" algn="l" defTabSz="914354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6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20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8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6">
          <p15:clr>
            <a:srgbClr val="F26B43"/>
          </p15:clr>
        </p15:guide>
        <p15:guide id="2" pos="7256">
          <p15:clr>
            <a:srgbClr val="F26B43"/>
          </p15:clr>
        </p15:guide>
        <p15:guide id="3" orient="horz" pos="648">
          <p15:clr>
            <a:srgbClr val="F26B43"/>
          </p15:clr>
        </p15:guide>
        <p15:guide id="4" orient="horz" pos="712">
          <p15:clr>
            <a:srgbClr val="F26B43"/>
          </p15:clr>
        </p15:guide>
        <p15:guide id="5" orient="horz" pos="3928">
          <p15:clr>
            <a:srgbClr val="F26B43"/>
          </p15:clr>
        </p15:guide>
        <p15:guide id="6" orient="horz" pos="3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4.jpeg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1A1339-D73A-490C-A6D7-6F87ABF0BC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1842" y="1422090"/>
            <a:ext cx="5187059" cy="1384995"/>
          </a:xfrm>
        </p:spPr>
        <p:txBody>
          <a:bodyPr/>
          <a:lstStyle/>
          <a:p>
            <a:r>
              <a:rPr lang="zh-CN" altLang="en-US" dirty="0"/>
              <a:t>男人是勇士</a:t>
            </a:r>
            <a:br>
              <a:rPr lang="en-US" altLang="zh-CN" dirty="0"/>
            </a:br>
            <a:r>
              <a:rPr lang="zh-CN" altLang="en-US" sz="2400" dirty="0"/>
              <a:t>帮助男人在生命中得胜</a:t>
            </a:r>
            <a:br>
              <a:rPr lang="en-US" altLang="zh-CN" sz="2400" dirty="0"/>
            </a:br>
            <a:r>
              <a:rPr lang="zh-CN" altLang="en-US" sz="2400" dirty="0"/>
              <a:t>建造男人使教会成长</a:t>
            </a:r>
            <a:endParaRPr lang="en-US" altLang="zh-CN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FB5A465-282C-4764-8F48-F0C288582B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31842" y="3195596"/>
            <a:ext cx="5187059" cy="580415"/>
          </a:xfrm>
        </p:spPr>
        <p:txBody>
          <a:bodyPr>
            <a:spAutoFit/>
          </a:bodyPr>
          <a:lstStyle/>
          <a:p>
            <a:r>
              <a:rPr lang="zh-CN" altLang="en-US" sz="2400" b="1" dirty="0">
                <a:sym typeface="Arial" panose="020B0604020202020204" pitchFamily="34" charset="0"/>
              </a:rPr>
              <a:t>第二册回顾</a:t>
            </a:r>
            <a:endParaRPr lang="en-GB" altLang="zh-CN" sz="2400" b="1" dirty="0">
              <a:sym typeface="Arial" panose="020B0604020202020204" pitchFamily="34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7FB547B-158B-495F-8DB0-1E0528853A9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4852" y="139668"/>
            <a:ext cx="1219103" cy="1288501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8B65E87B-2676-4CFD-992B-D253C96ABBE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08044" y="5819190"/>
            <a:ext cx="548994" cy="77740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7424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4F258D-1AB0-4AAC-9E8C-1949E88B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493" y="4789550"/>
            <a:ext cx="4005943" cy="480131"/>
          </a:xfrm>
        </p:spPr>
        <p:txBody>
          <a:bodyPr/>
          <a:lstStyle/>
          <a:p>
            <a:r>
              <a:rPr lang="zh-CN" altLang="en-US" dirty="0"/>
              <a:t>婚姻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8D949D-FC58-4BC7-B2B5-B0CBC9B6C4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48401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E0F789-8C7E-4096-BA6E-14A3D4A43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经文</a:t>
            </a:r>
            <a:endParaRPr lang="zh-CN" altLang="en-US" b="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6DA0960-86A6-4006-BDA7-9322A701B892}"/>
              </a:ext>
            </a:extLst>
          </p:cNvPr>
          <p:cNvSpPr/>
          <p:nvPr/>
        </p:nvSpPr>
        <p:spPr>
          <a:xfrm>
            <a:off x="660402" y="2045571"/>
            <a:ext cx="5797705" cy="370539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9D6F0A-8F47-45AE-9526-A131055BB607}"/>
              </a:ext>
            </a:extLst>
          </p:cNvPr>
          <p:cNvSpPr txBox="1"/>
          <p:nvPr/>
        </p:nvSpPr>
        <p:spPr>
          <a:xfrm flipH="1">
            <a:off x="7077828" y="4005189"/>
            <a:ext cx="3469083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dirty="0"/>
              <a:t>2.4:11【</a:t>
            </a:r>
            <a:r>
              <a:rPr lang="zh-CN" altLang="en-US" dirty="0"/>
              <a:t>彼得前书</a:t>
            </a:r>
            <a:r>
              <a:rPr lang="en-US" altLang="zh-CN" dirty="0"/>
              <a:t>4:19】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115A80-5AF9-4A00-AAAA-894FE5DF3B77}"/>
              </a:ext>
            </a:extLst>
          </p:cNvPr>
          <p:cNvSpPr txBox="1"/>
          <p:nvPr/>
        </p:nvSpPr>
        <p:spPr>
          <a:xfrm flipH="1">
            <a:off x="7077829" y="4773571"/>
            <a:ext cx="3469082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2.5:12【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彼得前书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3:7】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178F371-5410-41DE-A1C7-D15B0F32B554}"/>
              </a:ext>
            </a:extLst>
          </p:cNvPr>
          <p:cNvSpPr txBox="1"/>
          <p:nvPr/>
        </p:nvSpPr>
        <p:spPr>
          <a:xfrm flipH="1">
            <a:off x="7077829" y="3236807"/>
            <a:ext cx="3469084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2.2:9【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以弗所书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5:25】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CC073C-AE63-4973-961F-04F93C9941B1}"/>
              </a:ext>
            </a:extLst>
          </p:cNvPr>
          <p:cNvSpPr txBox="1"/>
          <p:nvPr/>
        </p:nvSpPr>
        <p:spPr>
          <a:xfrm flipH="1">
            <a:off x="7077828" y="2468425"/>
            <a:ext cx="3469085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2.1:8【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创世纪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2:18】</a:t>
            </a:r>
          </a:p>
        </p:txBody>
      </p:sp>
    </p:spTree>
    <p:extLst>
      <p:ext uri="{BB962C8B-B14F-4D97-AF65-F5344CB8AC3E}">
        <p14:creationId xmlns:p14="http://schemas.microsoft.com/office/powerpoint/2010/main" val="4477710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C539705-8038-4DDC-9529-3E6534A23034}"/>
              </a:ext>
            </a:extLst>
          </p:cNvPr>
          <p:cNvSpPr/>
          <p:nvPr/>
        </p:nvSpPr>
        <p:spPr>
          <a:xfrm>
            <a:off x="1273394" y="1440494"/>
            <a:ext cx="9632515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zh-CN" altLang="zh-CN" sz="4400" kern="100" dirty="0">
                <a:latin typeface="Calibri" panose="020F0502020204030204" pitchFamily="34" charset="0"/>
                <a:ea typeface="华文琥珀" panose="02010800040101010101" pitchFamily="2" charset="-122"/>
                <a:cs typeface="Times New Roman" panose="02020603050405020304" pitchFamily="18" charset="0"/>
              </a:rPr>
              <a:t>我对婚姻的承诺</a:t>
            </a:r>
            <a:endParaRPr lang="zh-CN" altLang="zh-CN" sz="44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endParaRPr lang="en-US" altLang="zh-CN" sz="3600" b="1" kern="100" dirty="0">
              <a:latin typeface="Calibri" panose="020F0502020204030204" pitchFamily="34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zh-CN" sz="3600" b="1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我将如此对待我的妻子，以示我对耶稣的挚爱：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3600" b="1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“爱她，尊荣她，想办法去理解她，并且为了她舍弃我的生命，放弃我的权利。”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zh-CN" altLang="zh-CN" sz="3600" b="1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这是我对婚姻的承诺。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r>
              <a:rPr lang="en-US" altLang="zh-CN" sz="2000" kern="100" dirty="0"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2000" kern="100" dirty="0"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zh-CN" altLang="zh-CN" sz="3200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【约翰福音</a:t>
            </a:r>
            <a:r>
              <a:rPr lang="en-US" altLang="zh-CN" sz="3200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14:21</a:t>
            </a:r>
            <a:r>
              <a:rPr lang="zh-CN" altLang="zh-CN" sz="3200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】【以弗所书</a:t>
            </a:r>
            <a:r>
              <a:rPr lang="en-US" altLang="zh-CN" sz="3200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5:25</a:t>
            </a:r>
            <a:r>
              <a:rPr lang="zh-CN" altLang="zh-CN" sz="3200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】【彼得前书</a:t>
            </a:r>
            <a:r>
              <a:rPr lang="en-US" altLang="zh-CN" sz="3200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3:7</a:t>
            </a:r>
            <a:r>
              <a:rPr lang="zh-CN" altLang="zh-CN" sz="3200" kern="100" dirty="0"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】</a:t>
            </a:r>
            <a:endParaRPr lang="zh-CN" altLang="zh-CN" sz="2000" kern="100" dirty="0"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2449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C539705-8038-4DDC-9529-3E6534A23034}"/>
              </a:ext>
            </a:extLst>
          </p:cNvPr>
          <p:cNvSpPr/>
          <p:nvPr/>
        </p:nvSpPr>
        <p:spPr>
          <a:xfrm>
            <a:off x="1571888" y="1371601"/>
            <a:ext cx="9035527" cy="52014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4400" b="1" dirty="0">
                <a:latin typeface="华文琥珀" panose="02010800040101010101" pitchFamily="2" charset="-122"/>
                <a:ea typeface="华文琥珀" panose="02010800040101010101" pitchFamily="2" charset="-122"/>
              </a:rPr>
              <a:t>合 神心意的丈夫</a:t>
            </a:r>
          </a:p>
          <a:p>
            <a:endParaRPr lang="en-US" altLang="zh-CN" b="1" dirty="0"/>
          </a:p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如果你爱你的妻子，又愿意为她舍命；</a:t>
            </a:r>
          </a:p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如果你不时地敬重她，关心她；</a:t>
            </a:r>
          </a:p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如果你试着去看重她，把她视为 神给你的礼物，为了带给你不同的视角，让你更平衡；</a:t>
            </a:r>
          </a:p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如果你不因她与你的差异而不满，或当她在伤痕里挣扎时苛责她；</a:t>
            </a:r>
          </a:p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如果你能因她正努力地追随你的带领而恩慈待她；</a:t>
            </a:r>
          </a:p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那你就是一位合 神心意的男人，一位可以被效仿的榜样，一盏在黑暗中闪亮的灯；</a:t>
            </a:r>
          </a:p>
          <a:p>
            <a:r>
              <a:rPr lang="zh-CN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你的妻子和儿女们将会尊荣你。</a:t>
            </a:r>
          </a:p>
          <a:p>
            <a:r>
              <a:rPr lang="en-US" altLang="zh-CN" b="1" dirty="0"/>
              <a:t> </a:t>
            </a:r>
            <a:endParaRPr lang="zh-CN" altLang="zh-CN" dirty="0"/>
          </a:p>
          <a:p>
            <a:pPr algn="ctr"/>
            <a:r>
              <a:rPr lang="en-US" altLang="zh-CN" b="1" dirty="0"/>
              <a:t>														</a:t>
            </a:r>
            <a:r>
              <a:rPr lang="zh-CN" altLang="zh-CN" b="1" dirty="0"/>
              <a:t>博隆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863634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C2503012-3893-46E7-981D-6494B0AC1E85}"/>
              </a:ext>
            </a:extLst>
          </p:cNvPr>
          <p:cNvSpPr/>
          <p:nvPr/>
        </p:nvSpPr>
        <p:spPr>
          <a:xfrm>
            <a:off x="7645534" y="1263246"/>
            <a:ext cx="3312884" cy="15554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合 神心意丈夫的第一步：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老我的死亡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8CEFD01-0BE8-4AF3-BE60-504E5FB0C6C6}"/>
              </a:ext>
            </a:extLst>
          </p:cNvPr>
          <p:cNvSpPr/>
          <p:nvPr/>
        </p:nvSpPr>
        <p:spPr>
          <a:xfrm>
            <a:off x="4152968" y="1263246"/>
            <a:ext cx="3312884" cy="15554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男人是关键</a:t>
            </a: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耶稣基督是男人的榜样，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是我们要学习的典范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5ED397F-C073-4351-B830-33AFE1E8C0AB}"/>
              </a:ext>
            </a:extLst>
          </p:cNvPr>
          <p:cNvSpPr/>
          <p:nvPr/>
        </p:nvSpPr>
        <p:spPr>
          <a:xfrm>
            <a:off x="660402" y="1263246"/>
            <a:ext cx="3312884" cy="15554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男人不完整，有缺口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妻子是帮助者</a:t>
            </a: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C3BEFB64-04C4-4F50-B4BF-FFEC2079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/>
          <a:lstStyle/>
          <a:p>
            <a:r>
              <a:rPr lang="zh-CN" altLang="en-US" dirty="0"/>
              <a:t>重点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2BB34DD-DF40-4115-B375-DF071897569D}"/>
              </a:ext>
            </a:extLst>
          </p:cNvPr>
          <p:cNvSpPr/>
          <p:nvPr/>
        </p:nvSpPr>
        <p:spPr>
          <a:xfrm>
            <a:off x="713457" y="3029352"/>
            <a:ext cx="3312884" cy="15554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我们期待对方满足我们的需求，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就像两只没有狗的虱子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42F7CAD3-BC60-4BE4-BAC6-26E2299BDFD2}"/>
              </a:ext>
            </a:extLst>
          </p:cNvPr>
          <p:cNvSpPr/>
          <p:nvPr/>
        </p:nvSpPr>
        <p:spPr>
          <a:xfrm>
            <a:off x="7661145" y="3029352"/>
            <a:ext cx="3312884" cy="15554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在每个女人内心，上帝都赐了她们一个想要感受到被丈夫珍惜的渴望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CAB9FCBB-4C1F-4D45-A956-8D5009C2B9E5}"/>
              </a:ext>
            </a:extLst>
          </p:cNvPr>
          <p:cNvSpPr/>
          <p:nvPr/>
        </p:nvSpPr>
        <p:spPr>
          <a:xfrm>
            <a:off x="660402" y="4793354"/>
            <a:ext cx="3312884" cy="15554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永远不要批评你妻子的判断力，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因为她选择了嫁给你。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C09679E-B3B5-4EFC-B0D1-5E4C64842CA8}"/>
              </a:ext>
            </a:extLst>
          </p:cNvPr>
          <p:cNvSpPr/>
          <p:nvPr/>
        </p:nvSpPr>
        <p:spPr>
          <a:xfrm>
            <a:off x="7661145" y="4793354"/>
            <a:ext cx="3312884" cy="1555448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我们的生命和婚姻，应该像一盏明亮的灯照耀着周围的人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DC51055-FE0C-49CC-8D4C-EA31BE1916C9}"/>
              </a:ext>
            </a:extLst>
          </p:cNvPr>
          <p:cNvSpPr/>
          <p:nvPr/>
        </p:nvSpPr>
        <p:spPr>
          <a:xfrm>
            <a:off x="4152968" y="3029352"/>
            <a:ext cx="3312884" cy="1555448"/>
          </a:xfrm>
          <a:prstGeom prst="rect">
            <a:avLst/>
          </a:prstGeom>
          <a:solidFill>
            <a:srgbClr val="B7A281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没有发觉妻子的差异是上帝的礼物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51ED7C6-1CB2-4276-9DB4-0B398D04D1FE}"/>
              </a:ext>
            </a:extLst>
          </p:cNvPr>
          <p:cNvSpPr/>
          <p:nvPr/>
        </p:nvSpPr>
        <p:spPr>
          <a:xfrm>
            <a:off x="4152968" y="4793354"/>
            <a:ext cx="3312884" cy="1555448"/>
          </a:xfrm>
          <a:prstGeom prst="rect">
            <a:avLst/>
          </a:prstGeom>
          <a:solidFill>
            <a:srgbClr val="B7A281"/>
          </a:solidFill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solidFill>
                  <a:schemeClr val="tx1"/>
                </a:solidFill>
              </a:rPr>
              <a:t>父亲如何对待母亲，影响我们如何对待自己的妻子；</a:t>
            </a:r>
            <a:endParaRPr lang="en-US" altLang="zh-CN" dirty="0">
              <a:solidFill>
                <a:schemeClr val="tx1"/>
              </a:solidFill>
            </a:endParaRPr>
          </a:p>
          <a:p>
            <a:pPr algn="ctr"/>
            <a:r>
              <a:rPr lang="zh-CN" altLang="en-US" dirty="0">
                <a:solidFill>
                  <a:schemeClr val="tx1"/>
                </a:solidFill>
              </a:rPr>
              <a:t>女孩子是从父亲那里建立起自己的价值观、自信心和自尊心</a:t>
            </a:r>
          </a:p>
        </p:txBody>
      </p:sp>
    </p:spTree>
    <p:extLst>
      <p:ext uri="{BB962C8B-B14F-4D97-AF65-F5344CB8AC3E}">
        <p14:creationId xmlns:p14="http://schemas.microsoft.com/office/powerpoint/2010/main" val="21690226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C539705-8038-4DDC-9529-3E6534A23034}"/>
              </a:ext>
            </a:extLst>
          </p:cNvPr>
          <p:cNvSpPr/>
          <p:nvPr/>
        </p:nvSpPr>
        <p:spPr>
          <a:xfrm>
            <a:off x="1571888" y="1371601"/>
            <a:ext cx="9035527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4400" b="1" dirty="0">
                <a:latin typeface="华文琥珀" panose="02010800040101010101" pitchFamily="2" charset="-122"/>
                <a:ea typeface="华文琥珀" panose="02010800040101010101" pitchFamily="2" charset="-122"/>
              </a:rPr>
              <a:t>如何表达你很看重你的妻子</a:t>
            </a:r>
            <a:endParaRPr lang="en-US" altLang="zh-CN" sz="4400" b="1" dirty="0">
              <a:latin typeface="华文琥珀" panose="02010800040101010101" pitchFamily="2" charset="-122"/>
              <a:ea typeface="华文琥珀" panose="02010800040101010101" pitchFamily="2" charset="-122"/>
            </a:endParaRPr>
          </a:p>
          <a:p>
            <a:pPr algn="ctr"/>
            <a:endParaRPr lang="en-US" altLang="zh-CN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有什么事情需要道歉的</a:t>
            </a:r>
            <a:r>
              <a:rPr lang="en-US" altLang="zh-CN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用什么行为可以表达爱？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她渴望听到哪些话？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那件她不擅长的事，你能帮她做？</a:t>
            </a:r>
            <a:endParaRPr lang="en-US" altLang="zh-CN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可以送她什么礼物？</a:t>
            </a:r>
            <a:endParaRPr lang="zh-CN" altLang="zh-CN" dirty="0"/>
          </a:p>
        </p:txBody>
      </p:sp>
    </p:spTree>
    <p:extLst>
      <p:ext uri="{BB962C8B-B14F-4D97-AF65-F5344CB8AC3E}">
        <p14:creationId xmlns:p14="http://schemas.microsoft.com/office/powerpoint/2010/main" val="3787951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4F258D-1AB0-4AAC-9E8C-1949E88B3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6493" y="4789550"/>
            <a:ext cx="4005943" cy="480131"/>
          </a:xfrm>
        </p:spPr>
        <p:txBody>
          <a:bodyPr/>
          <a:lstStyle/>
          <a:p>
            <a:r>
              <a:rPr lang="zh-CN" altLang="en-US" dirty="0"/>
              <a:t>教养儿女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8D949D-FC58-4BC7-B2B5-B0CBC9B6C40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4256" y="4520043"/>
            <a:ext cx="1553630" cy="1569660"/>
          </a:xfrm>
        </p:spPr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94411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2C539705-8038-4DDC-9529-3E6534A23034}"/>
              </a:ext>
            </a:extLst>
          </p:cNvPr>
          <p:cNvSpPr/>
          <p:nvPr/>
        </p:nvSpPr>
        <p:spPr>
          <a:xfrm>
            <a:off x="1329697" y="1559491"/>
            <a:ext cx="9519909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sz="3600" b="1" dirty="0"/>
              <a:t>关于教养儿女的三个圣经原则</a:t>
            </a:r>
            <a:endParaRPr lang="zh-CN" altLang="zh-CN" sz="3600" dirty="0"/>
          </a:p>
          <a:p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800" dirty="0"/>
              <a:t>培养儿女是父亲的天职。【以弗所书</a:t>
            </a:r>
            <a:r>
              <a:rPr lang="en-US" altLang="zh-CN" sz="2800" dirty="0"/>
              <a:t>6:4</a:t>
            </a:r>
            <a:r>
              <a:rPr lang="zh-CN" altLang="zh-CN" sz="2800" dirty="0"/>
              <a:t>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800" dirty="0"/>
              <a:t>儿女们的自我形象，是来自于父亲口中所出对他们的看法。【箴言</a:t>
            </a:r>
            <a:r>
              <a:rPr lang="en-US" altLang="zh-CN" sz="2800" dirty="0"/>
              <a:t>17:6</a:t>
            </a:r>
            <a:r>
              <a:rPr lang="zh-CN" altLang="zh-CN" sz="2800" dirty="0"/>
              <a:t>】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zh-CN" sz="2800" dirty="0"/>
              <a:t>对儿女说的话，将决定他或她的命运。【箴言</a:t>
            </a:r>
            <a:r>
              <a:rPr lang="en-US" altLang="zh-CN" sz="2800" dirty="0"/>
              <a:t>18:21</a:t>
            </a:r>
            <a:r>
              <a:rPr lang="zh-CN" altLang="zh-CN" sz="2800" dirty="0"/>
              <a:t>】</a:t>
            </a:r>
          </a:p>
        </p:txBody>
      </p:sp>
    </p:spTree>
    <p:extLst>
      <p:ext uri="{BB962C8B-B14F-4D97-AF65-F5344CB8AC3E}">
        <p14:creationId xmlns:p14="http://schemas.microsoft.com/office/powerpoint/2010/main" val="3663958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E0F789-8C7E-4096-BA6E-14A3D4A432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经文</a:t>
            </a:r>
            <a:endParaRPr lang="zh-CN" altLang="en-US" b="0" dirty="0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6DA0960-86A6-4006-BDA7-9322A701B892}"/>
              </a:ext>
            </a:extLst>
          </p:cNvPr>
          <p:cNvSpPr/>
          <p:nvPr/>
        </p:nvSpPr>
        <p:spPr>
          <a:xfrm>
            <a:off x="660402" y="2045571"/>
            <a:ext cx="5797705" cy="370539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 w="38100">
            <a:noFill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D9D6F0A-8F47-45AE-9526-A131055BB607}"/>
              </a:ext>
            </a:extLst>
          </p:cNvPr>
          <p:cNvSpPr txBox="1"/>
          <p:nvPr/>
        </p:nvSpPr>
        <p:spPr>
          <a:xfrm flipH="1">
            <a:off x="7046513" y="3582335"/>
            <a:ext cx="3469083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b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dirty="0"/>
              <a:t>2.9:16【</a:t>
            </a:r>
            <a:r>
              <a:rPr lang="zh-CN" altLang="en-US" dirty="0"/>
              <a:t>箴言</a:t>
            </a:r>
            <a:r>
              <a:rPr lang="en-US" altLang="zh-CN" dirty="0"/>
              <a:t>18:21】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115A80-5AF9-4A00-AAAA-894FE5DF3B77}"/>
              </a:ext>
            </a:extLst>
          </p:cNvPr>
          <p:cNvSpPr txBox="1"/>
          <p:nvPr/>
        </p:nvSpPr>
        <p:spPr>
          <a:xfrm flipH="1">
            <a:off x="7046514" y="4350717"/>
            <a:ext cx="3469082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2.10:17【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箴言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18:13】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178F371-5410-41DE-A1C7-D15B0F32B554}"/>
              </a:ext>
            </a:extLst>
          </p:cNvPr>
          <p:cNvSpPr txBox="1"/>
          <p:nvPr/>
        </p:nvSpPr>
        <p:spPr>
          <a:xfrm flipH="1">
            <a:off x="7046514" y="2813953"/>
            <a:ext cx="3469084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2.8:15【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箴言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17:6】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1BCC073C-AE63-4973-961F-04F93C9941B1}"/>
              </a:ext>
            </a:extLst>
          </p:cNvPr>
          <p:cNvSpPr txBox="1"/>
          <p:nvPr/>
        </p:nvSpPr>
        <p:spPr>
          <a:xfrm flipH="1">
            <a:off x="7046513" y="2045571"/>
            <a:ext cx="3469085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2.7:14【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以弗所书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6:4】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F81FB70-D482-4231-985E-C0B8EBE57FB9}"/>
              </a:ext>
            </a:extLst>
          </p:cNvPr>
          <p:cNvSpPr txBox="1"/>
          <p:nvPr/>
        </p:nvSpPr>
        <p:spPr>
          <a:xfrm flipH="1">
            <a:off x="7046514" y="5119099"/>
            <a:ext cx="3469082" cy="638695"/>
          </a:xfrm>
          <a:prstGeom prst="roundRect">
            <a:avLst/>
          </a:prstGeom>
          <a:solidFill>
            <a:schemeClr val="tx2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0000" tIns="46800" rIns="180000" bIns="468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algn="ctr">
              <a:defRPr sz="1400" b="1"/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l"/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2.11:18【</a:t>
            </a:r>
            <a:r>
              <a: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彼得前书</a:t>
            </a:r>
            <a:r>
              <a:rPr lang="en-US" altLang="zh-CN" sz="1800" b="0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3:8-9】</a:t>
            </a:r>
          </a:p>
        </p:txBody>
      </p:sp>
    </p:spTree>
    <p:extLst>
      <p:ext uri="{BB962C8B-B14F-4D97-AF65-F5344CB8AC3E}">
        <p14:creationId xmlns:p14="http://schemas.microsoft.com/office/powerpoint/2010/main" val="850428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BEFB64-04C4-4F50-B4BF-FFEC207950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402" y="0"/>
            <a:ext cx="10858500" cy="1028700"/>
          </a:xfrm>
        </p:spPr>
        <p:txBody>
          <a:bodyPr/>
          <a:lstStyle/>
          <a:p>
            <a:r>
              <a:rPr lang="zh-CN" altLang="en-US" dirty="0"/>
              <a:t>重点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5ED397F-C073-4351-B830-33AFE1E8C0AB}"/>
              </a:ext>
            </a:extLst>
          </p:cNvPr>
          <p:cNvSpPr/>
          <p:nvPr/>
        </p:nvSpPr>
        <p:spPr>
          <a:xfrm>
            <a:off x="660401" y="1263245"/>
            <a:ext cx="9764712" cy="243721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just"/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父母亲</a:t>
            </a:r>
            <a:r>
              <a:rPr lang="zh-CN" altLang="zh-CN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掌控</a:t>
            </a: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儿女，不知不觉中，在向他们传递以下的信息：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你不知如何去思考，所以我来替你想。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我不愿意你来承担错误决定的后果，我来帮你脱困。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我不相信你具备作出好的决定或能够成功的条件。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我不信任你，你是一个不负责任的人，所以我需要来掌控你。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/>
            <a:endParaRPr lang="en-US" altLang="zh-CN" sz="2000" kern="100" dirty="0">
              <a:solidFill>
                <a:schemeClr val="tx1"/>
              </a:solidFill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/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想办法掌控一位青少年，就是让他持续囚禁在青春期，摧毁他的自尊，培养怨恨，遏制成熟。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2BB34DD-DF40-4115-B375-DF071897569D}"/>
              </a:ext>
            </a:extLst>
          </p:cNvPr>
          <p:cNvSpPr/>
          <p:nvPr/>
        </p:nvSpPr>
        <p:spPr>
          <a:xfrm>
            <a:off x="660401" y="3986613"/>
            <a:ext cx="9764712" cy="2437217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indent="266700" algn="just"/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如果</a:t>
            </a: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宋体" panose="02010600030101010101" pitchFamily="2" charset="-122"/>
                <a:cs typeface="Times New Roman" panose="02020603050405020304" pitchFamily="18" charset="0"/>
              </a:rPr>
              <a:t>父</a:t>
            </a: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母有目标地</a:t>
            </a:r>
            <a:r>
              <a:rPr lang="zh-CN" altLang="zh-CN" sz="2000" b="1" kern="1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训练</a:t>
            </a: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儿女，将会达到：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indent="266700" algn="just"/>
            <a:r>
              <a:rPr lang="en-US" altLang="zh-CN" sz="2000" b="1" kern="100" dirty="0">
                <a:solidFill>
                  <a:schemeClr val="tx1"/>
                </a:solidFill>
                <a:effectLst/>
                <a:latin typeface="楷体" panose="02010609060101010101" pitchFamily="49" charset="-122"/>
                <a:ea typeface="宋体" panose="02010600030101010101" pitchFamily="2" charset="-122"/>
                <a:cs typeface="Times New Roman" panose="02020603050405020304" pitchFamily="18" charset="0"/>
              </a:rPr>
              <a:t> 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帮助儿女学习思考，和做决定。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帮助儿女学习面对自己所做出决定的后果。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引导儿女相信会成功。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赐给儿女成长的自由。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  <a:p>
            <a:pPr marL="342900" lvl="0" indent="-342900" algn="just">
              <a:buFont typeface="Wingdings" panose="05000000000000000000" pitchFamily="2" charset="2"/>
              <a:buChar char=""/>
            </a:pPr>
            <a:r>
              <a:rPr lang="zh-CN" altLang="zh-CN" sz="2000" b="1" kern="1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楷体" panose="02010609060101010101" pitchFamily="49" charset="-122"/>
                <a:cs typeface="Times New Roman" panose="02020603050405020304" pitchFamily="18" charset="0"/>
              </a:rPr>
              <a:t>保持沟通的管道，和聚焦在关系上。</a:t>
            </a:r>
            <a:endParaRPr lang="zh-CN" altLang="zh-CN" sz="2000" kern="100" dirty="0">
              <a:solidFill>
                <a:schemeClr val="tx1"/>
              </a:solidFill>
              <a:effectLst/>
              <a:latin typeface="Calibri" panose="020F0502020204030204" pitchFamily="34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4025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924E1DB0-B609-4882-9888-DE0008B3BC77}"/>
              </a:ext>
            </a:extLst>
          </p:cNvPr>
          <p:cNvSpPr/>
          <p:nvPr/>
        </p:nvSpPr>
        <p:spPr>
          <a:xfrm>
            <a:off x="2888945" y="1813173"/>
            <a:ext cx="5442559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/>
              <a:t>成功的父女</a:t>
            </a:r>
            <a:r>
              <a:rPr lang="en-US" altLang="zh-CN" sz="3600" b="1" dirty="0"/>
              <a:t>/</a:t>
            </a:r>
            <a:r>
              <a:rPr lang="zh-CN" altLang="en-US" sz="3600" b="1" dirty="0"/>
              <a:t>父子时间</a:t>
            </a:r>
          </a:p>
          <a:p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确保安全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学会提问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以孩子为中心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闭嘴，用心听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祷告</a:t>
            </a:r>
            <a:endParaRPr lang="en-US" altLang="zh-CN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sz="2400" dirty="0"/>
              <a:t>灌输真理的基石到他们的生命中</a:t>
            </a:r>
          </a:p>
        </p:txBody>
      </p:sp>
    </p:spTree>
    <p:extLst>
      <p:ext uri="{BB962C8B-B14F-4D97-AF65-F5344CB8AC3E}">
        <p14:creationId xmlns:p14="http://schemas.microsoft.com/office/powerpoint/2010/main" val="1976659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5BD314-B0A1-4E75-92B9-A8B3278BD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750" y="471488"/>
            <a:ext cx="10858500" cy="746343"/>
          </a:xfrm>
        </p:spPr>
        <p:txBody>
          <a:bodyPr>
            <a:normAutofit/>
          </a:bodyPr>
          <a:lstStyle/>
          <a:p>
            <a:r>
              <a:rPr lang="zh-CN" altLang="en-US" dirty="0"/>
              <a:t>男人是勇士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0EBADAA-B1EE-40EB-B0AD-0F6AFBE89D70}"/>
              </a:ext>
            </a:extLst>
          </p:cNvPr>
          <p:cNvSpPr/>
          <p:nvPr/>
        </p:nvSpPr>
        <p:spPr>
          <a:xfrm>
            <a:off x="1564966" y="3811905"/>
            <a:ext cx="823933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4000" b="1" dirty="0"/>
              <a:t>‪</a:t>
            </a:r>
            <a:r>
              <a:rPr lang="zh-CN" altLang="en-US" sz="2800" dirty="0"/>
              <a:t>好好管理自己的家，使儿女凡事端庄顺服。</a:t>
            </a:r>
            <a:endParaRPr lang="en-US" altLang="zh-CN" sz="2800" dirty="0"/>
          </a:p>
          <a:p>
            <a:r>
              <a:rPr lang="zh-CN" altLang="en-US" sz="2800" dirty="0"/>
              <a:t>人若不知道管理自己的家，焉能照管　神的教会呢？</a:t>
            </a:r>
            <a:endParaRPr lang="en-US" altLang="zh-CN" sz="2800" dirty="0"/>
          </a:p>
          <a:p>
            <a:pPr algn="r"/>
            <a:r>
              <a:rPr lang="zh-CN" altLang="en-US" sz="4000" dirty="0"/>
              <a:t>‪</a:t>
            </a:r>
            <a:r>
              <a:rPr lang="en-US" altLang="zh-CN" sz="2400" dirty="0"/>
              <a:t>【</a:t>
            </a:r>
            <a:r>
              <a:rPr lang="zh-CN" altLang="en-US" sz="2400" dirty="0"/>
              <a:t>提摩太前书‬</a:t>
            </a:r>
            <a:r>
              <a:rPr lang="en-US" altLang="zh-CN" sz="2400" dirty="0"/>
              <a:t>3:4-5】 </a:t>
            </a:r>
            <a:endParaRPr lang="zh-CN" altLang="en-US" sz="4000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AC008E52-C5B5-4CFD-A215-59BF0F2A9019}"/>
              </a:ext>
            </a:extLst>
          </p:cNvPr>
          <p:cNvSpPr txBox="1"/>
          <p:nvPr/>
        </p:nvSpPr>
        <p:spPr>
          <a:xfrm>
            <a:off x="1649013" y="2105561"/>
            <a:ext cx="807124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266700"/>
            <a:r>
              <a:rPr lang="zh-CN" altLang="zh-CN" sz="2800" dirty="0"/>
              <a:t>你们作丈夫的，要爱你们的妻子，正如基督爱教会，为教会舍己。</a:t>
            </a:r>
          </a:p>
          <a:p>
            <a:pPr algn="r"/>
            <a:r>
              <a:rPr lang="zh-CN" altLang="zh-CN" sz="2400" dirty="0"/>
              <a:t>【以弗所书</a:t>
            </a:r>
            <a:r>
              <a:rPr lang="en-US" altLang="zh-CN" sz="2400" dirty="0"/>
              <a:t>5:25</a:t>
            </a:r>
            <a:r>
              <a:rPr lang="zh-CN" altLang="zh-CN" sz="2400" dirty="0"/>
              <a:t>】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1837400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10039-598A-4281-9E15-51E19AA4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03E1DF5-6CD6-41B2-AA34-DC1247910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027" b="98205" l="5693" r="89564">
                        <a14:foregroundMark x1="74953" y1="5027" x2="74004" y2="9695"/>
                        <a14:foregroundMark x1="7400" y1="72172" x2="12334" y2="71813"/>
                        <a14:foregroundMark x1="7400" y1="72352" x2="7590" y2="77917"/>
                        <a14:foregroundMark x1="14421" y1="75045" x2="15107" y2="75954"/>
                        <a14:foregroundMark x1="24099" y1="74686" x2="25338" y2="74686"/>
                        <a14:foregroundMark x1="29465" y1="79521" x2="29602" y2="80431"/>
                        <a14:foregroundMark x1="28653" y1="74147" x2="29440" y2="79361"/>
                        <a14:foregroundMark x1="36812" y1="74686" x2="37838" y2="74686"/>
                        <a14:foregroundMark x1="48999" y1="77917" x2="49146" y2="80431"/>
                        <a14:foregroundMark x1="48883" y1="75943" x2="48999" y2="77917"/>
                        <a14:foregroundMark x1="48767" y1="73968" x2="48883" y2="75943"/>
                        <a14:foregroundMark x1="63396" y1="77379" x2="62239" y2="81149"/>
                        <a14:foregroundMark x1="63947" y1="75583" x2="63396" y2="77379"/>
                        <a14:foregroundMark x1="70209" y1="75404" x2="69829" y2="80072"/>
                        <a14:foregroundMark x1="84119" y1="77199" x2="82543" y2="80969"/>
                        <a14:foregroundMark x1="85769" y1="73250" x2="84119" y2="77199"/>
                        <a14:foregroundMark x1="6072" y1="86535" x2="9867" y2="96230"/>
                        <a14:foregroundMark x1="28653" y1="86715" x2="24668" y2="96230"/>
                        <a14:foregroundMark x1="40228" y1="86535" x2="38330" y2="96230"/>
                        <a14:foregroundMark x1="51613" y1="87074" x2="51613" y2="96409"/>
                        <a14:foregroundMark x1="64326" y1="87074" x2="63757" y2="97846"/>
                        <a14:foregroundMark x1="79127" y1="86715" x2="77989" y2="87433"/>
                        <a14:foregroundMark x1="85958" y1="87433" x2="85769" y2="98205"/>
                        <a14:foregroundMark x1="40797" y1="74686" x2="38710" y2="81508"/>
                        <a14:backgroundMark x1="24668" y1="75943" x2="24849" y2="75943"/>
                        <a14:backgroundMark x1="92600" y1="92280" x2="92600" y2="92280"/>
                        <a14:backgroundMark x1="33586" y1="59246" x2="34915" y2="59246"/>
                        <a14:backgroundMark x1="30171" y1="63555" x2="30171" y2="63555"/>
                        <a14:backgroundMark x1="29602" y1="63016" x2="29602" y2="63016"/>
                        <a14:backgroundMark x1="17837" y1="79533" x2="17837" y2="79533"/>
                        <a14:backgroundMark x1="17837" y1="79174" x2="17457" y2="79174"/>
                        <a14:backgroundMark x1="24668" y1="75943" x2="26186" y2="75943"/>
                        <a14:backgroundMark x1="31499" y1="76302" x2="31879" y2="76302"/>
                        <a14:backgroundMark x1="32638" y1="75943" x2="33397" y2="76302"/>
                        <a14:backgroundMark x1="49715" y1="77917" x2="49715" y2="77917"/>
                        <a14:backgroundMark x1="49715" y1="75943" x2="49715" y2="75943"/>
                        <a14:backgroundMark x1="64706" y1="77379" x2="64706" y2="77379"/>
                        <a14:backgroundMark x1="86907" y1="77199" x2="86907" y2="7719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51" y="2784962"/>
            <a:ext cx="3391768" cy="3584848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E80F6E33-DA35-4F3A-9292-178B15B38DDD}"/>
              </a:ext>
            </a:extLst>
          </p:cNvPr>
          <p:cNvSpPr/>
          <p:nvPr/>
        </p:nvSpPr>
        <p:spPr>
          <a:xfrm>
            <a:off x="1022960" y="1276857"/>
            <a:ext cx="2446750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latin typeface="CIDFont+F5"/>
              </a:rPr>
              <a:t>我是一位勇士</a:t>
            </a:r>
          </a:p>
          <a:p>
            <a:pPr algn="ctr"/>
            <a:r>
              <a:rPr lang="zh-CN" altLang="en-US" sz="2400" b="1" dirty="0">
                <a:latin typeface="CIDFont+F5"/>
              </a:rPr>
              <a:t>跪在十字架前</a:t>
            </a:r>
            <a:endParaRPr lang="en-US" altLang="zh-CN" sz="2400" b="1" dirty="0">
              <a:latin typeface="CIDFont+F5"/>
            </a:endParaRPr>
          </a:p>
          <a:p>
            <a:endParaRPr lang="en-US" altLang="zh-CN" sz="2400" b="1" dirty="0">
              <a:latin typeface="CIDFont+F5"/>
            </a:endParaRPr>
          </a:p>
          <a:p>
            <a:pPr algn="ctr"/>
            <a:r>
              <a:rPr lang="zh-CN" altLang="en-US" b="1" dirty="0">
                <a:latin typeface="CIDFont+F5"/>
              </a:rPr>
              <a:t>博隆</a:t>
            </a:r>
            <a:endParaRPr lang="zh-CN" altLang="en-US" b="1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E1812A8-919F-43C5-87C2-C0406ADA35D3}"/>
              </a:ext>
            </a:extLst>
          </p:cNvPr>
          <p:cNvSpPr/>
          <p:nvPr/>
        </p:nvSpPr>
        <p:spPr>
          <a:xfrm>
            <a:off x="4263024" y="1121575"/>
            <a:ext cx="6647145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latin typeface="CIDFont+F4"/>
              </a:rPr>
              <a:t>我心疲惫又伤痕累累，手中握着染血的宝剑，拿着被撞击的凹凸不平的盾牌，跪在十字架前；脱下头盔，露出脸上的刀痕。我是一个勇士，跪在十字架前。</a:t>
            </a:r>
          </a:p>
          <a:p>
            <a:endParaRPr lang="zh-CN" altLang="en-US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我也是王子，万王之王的儿子，有统治的权柄。但我宁愿献上生命服事，因为我是跪在十字架前的勇士。</a:t>
            </a:r>
          </a:p>
          <a:p>
            <a:endParaRPr lang="zh-CN" altLang="en-US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我像一盏灯，活在黑暗痛苦的世界里。那些被掳活在羞耻的，我要为他们争战使得自由。也为真理奋战，即便付上代价。我是一个跪在十字架前的勇士。</a:t>
            </a:r>
          </a:p>
          <a:p>
            <a:endParaRPr lang="zh-CN" altLang="en-US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我拒绝破碎又失败的世界，因为祂已为我死在十字架上。现在我有盼望和永恒的奖赏。我是一个跪在十字架前的勇士。</a:t>
            </a:r>
          </a:p>
          <a:p>
            <a:endParaRPr lang="zh-CN" altLang="en-US" dirty="0">
              <a:latin typeface="CIDFont+F4"/>
            </a:endParaRPr>
          </a:p>
          <a:p>
            <a:r>
              <a:rPr lang="zh-CN" altLang="en-US" dirty="0">
                <a:latin typeface="CIDFont+F4"/>
              </a:rPr>
              <a:t>当争战得胜时，我就要回家，去见父亲的面， 并听到祂说，“做得好我的儿子，你终于回来了，坐在我身边；因为我召了你为勇士，你就跪在十字架前了。”</a:t>
            </a:r>
          </a:p>
        </p:txBody>
      </p:sp>
    </p:spTree>
    <p:extLst>
      <p:ext uri="{BB962C8B-B14F-4D97-AF65-F5344CB8AC3E}">
        <p14:creationId xmlns:p14="http://schemas.microsoft.com/office/powerpoint/2010/main" val="41707667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C10039-598A-4281-9E15-51E19AA44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男人是勇士新</a:t>
            </a:r>
            <a:r>
              <a:rPr lang="en-US" altLang="zh-CN" dirty="0"/>
              <a:t>LOGO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4F2E3121-DB59-44B0-B1B5-37C64585C3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2" y="1828800"/>
            <a:ext cx="10835781" cy="3515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9896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占位符 5">
            <a:extLst>
              <a:ext uri="{FF2B5EF4-FFF2-40B4-BE49-F238E27FC236}">
                <a16:creationId xmlns:a16="http://schemas.microsoft.com/office/drawing/2014/main" id="{BE970F5C-F6D6-43DB-85A5-11A0EB3481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878386" y="2809875"/>
            <a:ext cx="2351089" cy="619125"/>
          </a:xfrm>
        </p:spPr>
        <p:txBody>
          <a:bodyPr>
            <a:normAutofit fontScale="92500" lnSpcReduction="10000"/>
          </a:bodyPr>
          <a:lstStyle/>
          <a:p>
            <a:r>
              <a:rPr lang="zh-CN" altLang="en-US" dirty="0"/>
              <a:t>感谢赞美主</a:t>
            </a:r>
            <a:endParaRPr lang="en-US" altLang="zh-CN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93261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VECTOR" val="#537668;#350004;"/>
  <p:tag name="ISLIDE.PICTURE" val="#VCG41170535316;#VCG41139725497;#VCG41N883622612;#VCG211245528148;#VCG41157434064;#208645;#VCG41N1098116540;#VCG41157163812;#VCG41N1010593364;"/>
</p:tagLst>
</file>

<file path=ppt/theme/theme1.xml><?xml version="1.0" encoding="utf-8"?>
<a:theme xmlns:a="http://schemas.openxmlformats.org/drawingml/2006/main" name="主题1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8F6B31"/>
      </a:accent1>
      <a:accent2>
        <a:srgbClr val="8F6B31"/>
      </a:accent2>
      <a:accent3>
        <a:srgbClr val="8F6B31"/>
      </a:accent3>
      <a:accent4>
        <a:srgbClr val="8F6B31"/>
      </a:accent4>
      <a:accent5>
        <a:srgbClr val="8F6B31"/>
      </a:accent5>
      <a:accent6>
        <a:srgbClr val="8F6B31"/>
      </a:accent6>
      <a:hlink>
        <a:srgbClr val="8F6B31"/>
      </a:hlink>
      <a:folHlink>
        <a:srgbClr val="BFBFBF"/>
      </a:folHlink>
    </a:clrScheme>
    <a:fontScheme name="font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" id="{FADC06E5-F6FD-43B6-A7FC-2E0633EE67FF}" vid="{FAB90306-471B-4F28-9DEE-1D9FBB0A2625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51c18e04-0ebe-f7c0-101f-3a06d8c88452</Template>
  <TotalTime>488</TotalTime>
  <Words>1047</Words>
  <Application>Microsoft Office PowerPoint</Application>
  <PresentationFormat>宽屏</PresentationFormat>
  <Paragraphs>109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5" baseType="lpstr">
      <vt:lpstr>CIDFont+F4</vt:lpstr>
      <vt:lpstr>CIDFont+F5</vt:lpstr>
      <vt:lpstr>等线</vt:lpstr>
      <vt:lpstr>华文琥珀</vt:lpstr>
      <vt:lpstr>楷体</vt:lpstr>
      <vt:lpstr>Arial</vt:lpstr>
      <vt:lpstr>Calibri</vt:lpstr>
      <vt:lpstr>Wingdings</vt:lpstr>
      <vt:lpstr>主题1</vt:lpstr>
      <vt:lpstr>男人是勇士 帮助男人在生命中得胜 建造男人使教会成长</vt:lpstr>
      <vt:lpstr>婚姻</vt:lpstr>
      <vt:lpstr>经文</vt:lpstr>
      <vt:lpstr>PowerPoint 演示文稿</vt:lpstr>
      <vt:lpstr>PowerPoint 演示文稿</vt:lpstr>
      <vt:lpstr>重点</vt:lpstr>
      <vt:lpstr>PowerPoint 演示文稿</vt:lpstr>
      <vt:lpstr>教养儿女</vt:lpstr>
      <vt:lpstr>PowerPoint 演示文稿</vt:lpstr>
      <vt:lpstr>经文</vt:lpstr>
      <vt:lpstr>重点</vt:lpstr>
      <vt:lpstr>PowerPoint 演示文稿</vt:lpstr>
      <vt:lpstr>男人是勇士</vt:lpstr>
      <vt:lpstr>男人是勇士LOGO</vt:lpstr>
      <vt:lpstr>男人是勇士新LOGO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白金色汇报 PPT 模板</dc:title>
  <dc:creator>Li, Hangfei</dc:creator>
  <cp:lastModifiedBy>William Zhang</cp:lastModifiedBy>
  <cp:revision>60</cp:revision>
  <dcterms:created xsi:type="dcterms:W3CDTF">2022-11-07T03:39:23Z</dcterms:created>
  <dcterms:modified xsi:type="dcterms:W3CDTF">2025-11-08T11:45:13Z</dcterms:modified>
</cp:coreProperties>
</file>